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419" r:id="rId5"/>
    <p:sldMasterId id="2147484427" r:id="rId6"/>
    <p:sldMasterId id="2147484434" r:id="rId7"/>
    <p:sldMasterId id="2147484502" r:id="rId8"/>
    <p:sldMasterId id="2147484522" r:id="rId9"/>
  </p:sldMasterIdLst>
  <p:notesMasterIdLst>
    <p:notesMasterId r:id="rId39"/>
  </p:notesMasterIdLst>
  <p:handoutMasterIdLst>
    <p:handoutMasterId r:id="rId40"/>
  </p:handoutMasterIdLst>
  <p:sldIdLst>
    <p:sldId id="1687" r:id="rId10"/>
    <p:sldId id="1688" r:id="rId11"/>
    <p:sldId id="1689" r:id="rId12"/>
    <p:sldId id="1690" r:id="rId13"/>
    <p:sldId id="1692" r:id="rId14"/>
    <p:sldId id="1685" r:id="rId15"/>
    <p:sldId id="1657" r:id="rId16"/>
    <p:sldId id="1658" r:id="rId17"/>
    <p:sldId id="1659" r:id="rId18"/>
    <p:sldId id="1660" r:id="rId19"/>
    <p:sldId id="1667" r:id="rId20"/>
    <p:sldId id="1670" r:id="rId21"/>
    <p:sldId id="1671" r:id="rId22"/>
    <p:sldId id="1673" r:id="rId23"/>
    <p:sldId id="1674" r:id="rId24"/>
    <p:sldId id="1672" r:id="rId25"/>
    <p:sldId id="1675" r:id="rId26"/>
    <p:sldId id="1662" r:id="rId27"/>
    <p:sldId id="1663" r:id="rId28"/>
    <p:sldId id="1666" r:id="rId29"/>
    <p:sldId id="1664" r:id="rId30"/>
    <p:sldId id="1665" r:id="rId31"/>
    <p:sldId id="1676" r:id="rId32"/>
    <p:sldId id="1677" r:id="rId33"/>
    <p:sldId id="1678" r:id="rId34"/>
    <p:sldId id="1686" r:id="rId35"/>
    <p:sldId id="1681" r:id="rId36"/>
    <p:sldId id="1684" r:id="rId37"/>
    <p:sldId id="300" r:id="rId3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E2"/>
    <a:srgbClr val="00BCF2"/>
    <a:srgbClr val="FF9900"/>
    <a:srgbClr val="FFCC00"/>
    <a:srgbClr val="3558C9"/>
    <a:srgbClr val="005AA1"/>
    <a:srgbClr val="FCB713"/>
    <a:srgbClr val="002864"/>
    <a:srgbClr val="002050"/>
    <a:srgbClr val="00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86259" autoAdjust="0"/>
  </p:normalViewPr>
  <p:slideViewPr>
    <p:cSldViewPr snapToGrid="0">
      <p:cViewPr varScale="1">
        <p:scale>
          <a:sx n="107" d="100"/>
          <a:sy n="107" d="100"/>
        </p:scale>
        <p:origin x="1112" y="184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840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41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11/15/19 4:59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7552"/>
            <a:ext cx="1926660" cy="2431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66930" y="202169"/>
            <a:ext cx="39100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Cortana Intelligence Suite Workshop Class Notebook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18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18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18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18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18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11/15/19 4:59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11/15/19 4:59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11/15/19 4:59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11/15/19 4:59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11/15/19 4:59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11/15/19 4:59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11/15/19 4:59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11/15/19 4:59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11/15/19 4:59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39a7cffd6_4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39a7cffd6_4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B=</a:t>
            </a:r>
            <a:r>
              <a:rPr lang="en-US" dirty="0" err="1"/>
              <a:t>AtA</a:t>
            </a:r>
            <a:r>
              <a:rPr lang="en-US" dirty="0"/>
              <a:t> (document-document matrix)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C=</a:t>
            </a:r>
            <a:r>
              <a:rPr lang="en-US" dirty="0" err="1"/>
              <a:t>Aat</a:t>
            </a:r>
            <a:r>
              <a:rPr lang="en-US" dirty="0"/>
              <a:t> (term-term matrix)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A=</a:t>
            </a:r>
            <a:r>
              <a:rPr lang="en-US" dirty="0" err="1"/>
              <a:t>SsigmaUt</a:t>
            </a:r>
            <a:r>
              <a:rPr lang="en-US" dirty="0"/>
              <a:t> where S is the matrix of eigenvectors of B, U of C and sigma is a diagonal matrix of singular values aka square roots of eigenvalues of 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889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11/15/19 4:59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11/15/19 4:59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11/15/19 4:59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11/15/19 4:59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11/15/19 4:59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11/15/19 4:59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11/15/19 4:59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11/15/19 4:59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42165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237" y="3145040"/>
            <a:ext cx="3278492" cy="704445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71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1828766"/>
          </a:xfrm>
        </p:spPr>
        <p:txBody>
          <a:bodyPr/>
          <a:lstStyle>
            <a:lvl1pPr>
              <a:defRPr sz="580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2597162"/>
            <a:ext cx="7315200" cy="4100501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23934" y="605179"/>
            <a:ext cx="11588608" cy="778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23934" y="1567224"/>
            <a:ext cx="11588608" cy="4645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21746" lvl="0" indent="-46631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43493" lvl="1" indent="-431768">
              <a:spcBef>
                <a:spcPts val="2176"/>
              </a:spcBef>
              <a:spcAft>
                <a:spcPts val="0"/>
              </a:spcAft>
              <a:buSzPts val="1400"/>
              <a:buChar char="○"/>
              <a:defRPr/>
            </a:lvl2pPr>
            <a:lvl3pPr marL="1865239" lvl="2" indent="-431768">
              <a:spcBef>
                <a:spcPts val="2176"/>
              </a:spcBef>
              <a:spcAft>
                <a:spcPts val="0"/>
              </a:spcAft>
              <a:buSzPts val="1400"/>
              <a:buChar char="■"/>
              <a:defRPr/>
            </a:lvl3pPr>
            <a:lvl4pPr marL="2486985" lvl="3" indent="-431768">
              <a:spcBef>
                <a:spcPts val="2176"/>
              </a:spcBef>
              <a:spcAft>
                <a:spcPts val="0"/>
              </a:spcAft>
              <a:buSzPts val="1400"/>
              <a:buChar char="●"/>
              <a:defRPr/>
            </a:lvl4pPr>
            <a:lvl5pPr marL="3108731" lvl="4" indent="-431768">
              <a:spcBef>
                <a:spcPts val="2176"/>
              </a:spcBef>
              <a:spcAft>
                <a:spcPts val="0"/>
              </a:spcAft>
              <a:buSzPts val="1400"/>
              <a:buChar char="○"/>
              <a:defRPr/>
            </a:lvl5pPr>
            <a:lvl6pPr marL="3730478" lvl="5" indent="-431768">
              <a:spcBef>
                <a:spcPts val="2176"/>
              </a:spcBef>
              <a:spcAft>
                <a:spcPts val="0"/>
              </a:spcAft>
              <a:buSzPts val="1400"/>
              <a:buChar char="■"/>
              <a:defRPr/>
            </a:lvl6pPr>
            <a:lvl7pPr marL="4352224" lvl="6" indent="-431768">
              <a:spcBef>
                <a:spcPts val="2176"/>
              </a:spcBef>
              <a:spcAft>
                <a:spcPts val="0"/>
              </a:spcAft>
              <a:buSzPts val="1400"/>
              <a:buChar char="●"/>
              <a:defRPr/>
            </a:lvl7pPr>
            <a:lvl8pPr marL="4973970" lvl="7" indent="-431768">
              <a:spcBef>
                <a:spcPts val="2176"/>
              </a:spcBef>
              <a:spcAft>
                <a:spcPts val="0"/>
              </a:spcAft>
              <a:buSzPts val="1400"/>
              <a:buChar char="○"/>
              <a:defRPr/>
            </a:lvl8pPr>
            <a:lvl9pPr marL="5595717" lvl="8" indent="-431768">
              <a:spcBef>
                <a:spcPts val="2176"/>
              </a:spcBef>
              <a:spcAft>
                <a:spcPts val="2176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523131" y="6341400"/>
            <a:ext cx="746270" cy="5352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59572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1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79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0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311252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756464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237" y="3145040"/>
            <a:ext cx="3278492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14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1828766"/>
          </a:xfrm>
        </p:spPr>
        <p:txBody>
          <a:bodyPr/>
          <a:lstStyle>
            <a:lvl1pPr>
              <a:defRPr sz="580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2597162"/>
            <a:ext cx="7315200" cy="4100501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501736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gray">
          <a:xfrm>
            <a:off x="153878" y="2098358"/>
            <a:ext cx="5597871" cy="3730413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3878" y="2098358"/>
            <a:ext cx="5597871" cy="2798040"/>
          </a:xfrm>
          <a:noFill/>
        </p:spPr>
        <p:txBody>
          <a:bodyPr vert="horz" lIns="137160" tIns="137160" rIns="137160" bIns="137160" rtlCol="0" anchor="t" anchorCtr="0">
            <a:normAutofit/>
          </a:bodyPr>
          <a:lstStyle>
            <a:lvl1pPr>
              <a:defRPr lang="en-US" sz="4488" spc="-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3878" y="4896168"/>
            <a:ext cx="5597871" cy="932603"/>
          </a:xfrm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040">
                <a:solidFill>
                  <a:schemeClr val="bg1"/>
                </a:solidFill>
              </a:defRPr>
            </a:lvl1pPr>
            <a:lvl2pPr marL="287279" indent="0">
              <a:buNone/>
              <a:defRPr sz="2040">
                <a:solidFill>
                  <a:schemeClr val="bg1"/>
                </a:solidFill>
              </a:defRPr>
            </a:lvl2pPr>
            <a:lvl3pPr marL="600187" indent="0">
              <a:buNone/>
              <a:defRPr sz="2040">
                <a:solidFill>
                  <a:schemeClr val="bg1"/>
                </a:solidFill>
              </a:defRPr>
            </a:lvl3pPr>
            <a:lvl4pPr marL="887466" indent="0">
              <a:buNone/>
              <a:defRPr sz="2040">
                <a:solidFill>
                  <a:schemeClr val="bg1"/>
                </a:solidFill>
              </a:defRPr>
            </a:lvl4pPr>
            <a:lvl5pPr marL="1127540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2797" y="388585"/>
            <a:ext cx="3886398" cy="1942924"/>
          </a:xfrm>
          <a:prstGeom prst="rect">
            <a:avLst/>
          </a:prstGeom>
        </p:spPr>
        <p:txBody>
          <a:bodyPr vert="horz" wrap="square" lIns="110987" tIns="55494" rIns="110987" bIns="55494" rtlCol="0" anchor="ctr">
            <a:normAutofit/>
          </a:bodyPr>
          <a:lstStyle/>
          <a:p>
            <a:pPr defTabSz="1109758"/>
            <a:r>
              <a:rPr lang="en-US" sz="2040" dirty="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80296" y="233151"/>
            <a:ext cx="1986146" cy="7302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72797" y="388585"/>
            <a:ext cx="3886398" cy="1942924"/>
          </a:xfrm>
          <a:prstGeom prst="rect">
            <a:avLst/>
          </a:prstGeom>
        </p:spPr>
        <p:txBody>
          <a:bodyPr vert="horz" wrap="square" lIns="110987" tIns="55494" rIns="110987" bIns="55494" rtlCol="0" anchor="ctr">
            <a:normAutofit/>
          </a:bodyPr>
          <a:lstStyle/>
          <a:p>
            <a:pPr defTabSz="1109758"/>
            <a:r>
              <a:rPr lang="en-US" sz="2040" dirty="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35" y="202306"/>
            <a:ext cx="1986146" cy="730297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7772797" y="388585"/>
            <a:ext cx="3886398" cy="1942924"/>
          </a:xfrm>
          <a:prstGeom prst="rect">
            <a:avLst/>
          </a:prstGeom>
        </p:spPr>
        <p:txBody>
          <a:bodyPr vert="horz" wrap="square" lIns="110987" tIns="55494" rIns="110987" bIns="55494" rtlCol="0" anchor="ctr">
            <a:normAutofit/>
          </a:bodyPr>
          <a:lstStyle/>
          <a:p>
            <a:pPr defTabSz="1109758"/>
            <a:r>
              <a:rPr lang="en-US" sz="2040" dirty="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35" y="202306"/>
            <a:ext cx="1986146" cy="7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985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95">
          <p15:clr>
            <a:srgbClr val="5ACBF0"/>
          </p15:clr>
        </p15:guide>
        <p15:guide id="2" pos="671">
          <p15:clr>
            <a:srgbClr val="5ACBF0"/>
          </p15:clr>
        </p15:guide>
        <p15:guide id="3" pos="1247">
          <p15:clr>
            <a:srgbClr val="5ACBF0"/>
          </p15:clr>
        </p15:guide>
        <p15:guide id="4" pos="1823">
          <p15:clr>
            <a:srgbClr val="5ACBF0"/>
          </p15:clr>
        </p15:guide>
        <p15:guide id="5" pos="2399">
          <p15:clr>
            <a:srgbClr val="5ACBF0"/>
          </p15:clr>
        </p15:guide>
        <p15:guide id="6" pos="2975">
          <p15:clr>
            <a:srgbClr val="5ACBF0"/>
          </p15:clr>
        </p15:guide>
        <p15:guide id="7" pos="3551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no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gray">
          <a:xfrm>
            <a:off x="153878" y="2098358"/>
            <a:ext cx="5597871" cy="3730413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3878" y="2098358"/>
            <a:ext cx="5597871" cy="2798040"/>
          </a:xfrm>
          <a:noFill/>
        </p:spPr>
        <p:txBody>
          <a:bodyPr vert="horz" lIns="137160" tIns="137160" rIns="137160" bIns="137160" rtlCol="0" anchor="t" anchorCtr="0">
            <a:normAutofit/>
          </a:bodyPr>
          <a:lstStyle>
            <a:lvl1pPr>
              <a:defRPr lang="en-US" sz="4488" spc="-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3878" y="4896168"/>
            <a:ext cx="5597871" cy="932603"/>
          </a:xfrm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040">
                <a:solidFill>
                  <a:schemeClr val="bg1"/>
                </a:solidFill>
              </a:defRPr>
            </a:lvl1pPr>
            <a:lvl2pPr marL="287279" indent="0">
              <a:buNone/>
              <a:defRPr sz="2040">
                <a:solidFill>
                  <a:schemeClr val="bg1"/>
                </a:solidFill>
              </a:defRPr>
            </a:lvl2pPr>
            <a:lvl3pPr marL="600187" indent="0">
              <a:buNone/>
              <a:defRPr sz="2040">
                <a:solidFill>
                  <a:schemeClr val="bg1"/>
                </a:solidFill>
              </a:defRPr>
            </a:lvl3pPr>
            <a:lvl4pPr marL="887466" indent="0">
              <a:buNone/>
              <a:defRPr sz="2040">
                <a:solidFill>
                  <a:schemeClr val="bg1"/>
                </a:solidFill>
              </a:defRPr>
            </a:lvl4pPr>
            <a:lvl5pPr marL="1127540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84" y="204776"/>
            <a:ext cx="1986143" cy="7302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84" y="204776"/>
            <a:ext cx="1986143" cy="7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335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95">
          <p15:clr>
            <a:srgbClr val="5ACBF0"/>
          </p15:clr>
        </p15:guide>
        <p15:guide id="2" pos="671">
          <p15:clr>
            <a:srgbClr val="5ACBF0"/>
          </p15:clr>
        </p15:guide>
        <p15:guide id="3" pos="1247">
          <p15:clr>
            <a:srgbClr val="5ACBF0"/>
          </p15:clr>
        </p15:guide>
        <p15:guide id="4" pos="1823">
          <p15:clr>
            <a:srgbClr val="5ACBF0"/>
          </p15:clr>
        </p15:guide>
        <p15:guide id="5" pos="2399">
          <p15:clr>
            <a:srgbClr val="5ACBF0"/>
          </p15:clr>
        </p15:guide>
        <p15:guide id="6" pos="2975">
          <p15:clr>
            <a:srgbClr val="5ACBF0"/>
          </p15:clr>
        </p15:guide>
        <p15:guide id="7" pos="3551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85024"/>
            <a:ext cx="12436475" cy="380490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279" indent="0">
              <a:buNone/>
              <a:defRPr/>
            </a:lvl2pPr>
            <a:lvl3pPr marL="600187" indent="0">
              <a:buNone/>
              <a:defRPr/>
            </a:lvl3pPr>
            <a:lvl4pPr marL="887466" indent="0">
              <a:buNone/>
              <a:defRPr/>
            </a:lvl4pPr>
            <a:lvl5pPr marL="1127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53878" y="1632056"/>
            <a:ext cx="12128721" cy="4668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1943199" y="6606832"/>
            <a:ext cx="8550077" cy="387694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29499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85024"/>
            <a:ext cx="12436475" cy="380490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279" indent="0">
              <a:buNone/>
              <a:defRPr/>
            </a:lvl2pPr>
            <a:lvl3pPr marL="600187" indent="0">
              <a:buNone/>
              <a:defRPr/>
            </a:lvl3pPr>
            <a:lvl4pPr marL="887466" indent="0">
              <a:buNone/>
              <a:defRPr/>
            </a:lvl4pPr>
            <a:lvl5pPr marL="1127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110975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10975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10975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32678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3878" y="1632056"/>
            <a:ext cx="12128721" cy="4585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  <a:lvl2pPr marL="287279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2pPr>
            <a:lvl3pPr marL="600187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3pPr>
            <a:lvl4pPr marL="887466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4pPr>
            <a:lvl5pPr marL="112754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add developer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585024"/>
            <a:ext cx="12436475" cy="380490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279" indent="0">
              <a:buNone/>
              <a:defRPr/>
            </a:lvl2pPr>
            <a:lvl3pPr marL="600187" indent="0">
              <a:buNone/>
              <a:defRPr/>
            </a:lvl3pPr>
            <a:lvl4pPr marL="887466" indent="0">
              <a:buNone/>
              <a:defRPr/>
            </a:lvl4pPr>
            <a:lvl5pPr marL="1127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33032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3708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3877" y="1165754"/>
            <a:ext cx="10262764" cy="27887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3877" y="1165754"/>
            <a:ext cx="10262764" cy="27887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9" y="1165756"/>
            <a:ext cx="10262763" cy="2788709"/>
          </a:xfrm>
          <a:noFill/>
        </p:spPr>
        <p:txBody>
          <a:bodyPr lIns="137160" tIns="137160" rIns="137160" bIns="137160" anchor="t" anchorCtr="0"/>
          <a:lstStyle>
            <a:lvl1pPr>
              <a:defRPr sz="7241" spc="-100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3877" y="3954464"/>
            <a:ext cx="10262765" cy="1874307"/>
          </a:xfrm>
          <a:noFill/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856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53877" y="1165754"/>
            <a:ext cx="10262764" cy="27887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3388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3879" y="1165754"/>
            <a:ext cx="10262763" cy="279781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3879" y="1165754"/>
            <a:ext cx="10262763" cy="279781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9" y="1165755"/>
            <a:ext cx="10262763" cy="2788709"/>
          </a:xfrm>
          <a:noFill/>
        </p:spPr>
        <p:txBody>
          <a:bodyPr lIns="137160" tIns="137160" rIns="137160" bIns="137160" anchor="t" anchorCtr="0"/>
          <a:lstStyle>
            <a:lvl1pPr>
              <a:defRPr sz="7241" spc="-100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3877" y="3963564"/>
            <a:ext cx="10262764" cy="1865207"/>
          </a:xfrm>
          <a:noFill/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856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53879" y="1165754"/>
            <a:ext cx="10262763" cy="279781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88152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8" y="2098359"/>
            <a:ext cx="12128721" cy="1859279"/>
          </a:xfrm>
          <a:noFill/>
        </p:spPr>
        <p:txBody>
          <a:bodyPr lIns="137160" tIns="137160" rIns="137160" bIns="137160" anchor="t" anchorCtr="0"/>
          <a:lstStyle>
            <a:lvl1pPr>
              <a:defRPr sz="877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3877" y="3963564"/>
            <a:ext cx="6530850" cy="2642376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94218" indent="-194218">
              <a:lnSpc>
                <a:spcPct val="80000"/>
              </a:lnSpc>
              <a:buNone/>
              <a:defRPr lang="en-US" sz="204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109758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9067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8" y="2098359"/>
            <a:ext cx="12128721" cy="1859279"/>
          </a:xfrm>
          <a:noFill/>
        </p:spPr>
        <p:txBody>
          <a:bodyPr lIns="137160" tIns="137160" rIns="137160" bIns="137160" anchor="t" anchorCtr="0"/>
          <a:lstStyle>
            <a:lvl1pPr>
              <a:defRPr sz="877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3877" y="3963564"/>
            <a:ext cx="6530850" cy="2642376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94218" indent="-194218">
              <a:lnSpc>
                <a:spcPct val="80000"/>
              </a:lnSpc>
              <a:buNone/>
              <a:defRPr lang="en-US" sz="204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109758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5481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 Accent Color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8" y="2098359"/>
            <a:ext cx="12128721" cy="1859279"/>
          </a:xfrm>
          <a:noFill/>
        </p:spPr>
        <p:txBody>
          <a:bodyPr lIns="137160" tIns="137160" rIns="137160" bIns="137160" anchor="t" anchorCtr="0"/>
          <a:lstStyle>
            <a:lvl1pPr>
              <a:defRPr sz="8771" spc="-1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3877" y="3963564"/>
            <a:ext cx="6530850" cy="2642376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94218" indent="-194218">
              <a:lnSpc>
                <a:spcPct val="80000"/>
              </a:lnSpc>
              <a:buNone/>
              <a:defRPr lang="en-US" sz="2040" kern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109758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6722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crosoft log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182" y="2956956"/>
            <a:ext cx="2938889" cy="10806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182" y="2956956"/>
            <a:ext cx="2938889" cy="108061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0" y="2959722"/>
            <a:ext cx="2902056" cy="106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52464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80469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1828766"/>
          </a:xfrm>
        </p:spPr>
        <p:txBody>
          <a:bodyPr/>
          <a:lstStyle>
            <a:lvl1pPr>
              <a:defRPr sz="580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2597162"/>
            <a:ext cx="7315200" cy="4100501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320" y="307608"/>
            <a:ext cx="5486718" cy="917575"/>
          </a:xfrm>
        </p:spPr>
        <p:txBody>
          <a:bodyPr/>
          <a:lstStyle>
            <a:lvl1pPr>
              <a:defRPr sz="5999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257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x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211263"/>
            <a:ext cx="4572318" cy="45720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17874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93509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695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483847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0868" y="1759884"/>
            <a:ext cx="3474740" cy="3474760"/>
          </a:xfrm>
        </p:spPr>
        <p:txBody>
          <a:bodyPr/>
          <a:lstStyle>
            <a:lvl1pPr>
              <a:defRPr>
                <a:gradFill>
                  <a:gsLst>
                    <a:gs pos="26549">
                      <a:schemeClr val="tx1"/>
                    </a:gs>
                    <a:gs pos="5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932238" y="121126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955608" y="523464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932238" y="523464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955608" y="121126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82063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65874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9340" y="4137019"/>
            <a:ext cx="2743200" cy="2560671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144631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874642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6009636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9340" y="1274472"/>
            <a:ext cx="2743200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144546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6009466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874387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860910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9"/>
            <a:ext cx="11887518" cy="1828766"/>
          </a:xfrm>
        </p:spPr>
        <p:txBody>
          <a:bodyPr/>
          <a:lstStyle>
            <a:lvl1pPr>
              <a:defRPr sz="5799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9" y="2597163"/>
            <a:ext cx="7315200" cy="520687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603834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914365"/>
          </a:xfrm>
        </p:spPr>
        <p:txBody>
          <a:bodyPr/>
          <a:lstStyle>
            <a:lvl1pPr>
              <a:defRPr sz="5799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3"/>
            <a:ext cx="10972800" cy="1902453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995714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9"/>
            <a:ext cx="11887518" cy="1828766"/>
          </a:xfrm>
        </p:spPr>
        <p:txBody>
          <a:bodyPr/>
          <a:lstStyle>
            <a:lvl1pPr>
              <a:defRPr sz="5799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9" y="2597163"/>
            <a:ext cx="7315200" cy="520687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0016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914365"/>
          </a:xfrm>
        </p:spPr>
        <p:txBody>
          <a:bodyPr/>
          <a:lstStyle>
            <a:lvl1pPr>
              <a:defRPr sz="5799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3"/>
            <a:ext cx="10972800" cy="1902453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42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9"/>
            <a:ext cx="9144000" cy="849463"/>
          </a:xfrm>
        </p:spPr>
        <p:txBody>
          <a:bodyPr/>
          <a:lstStyle>
            <a:lvl1pPr marL="0" indent="0">
              <a:buNone/>
              <a:defRPr sz="4799"/>
            </a:lvl1pPr>
            <a:lvl2pPr>
              <a:defRPr sz="3599"/>
            </a:lvl2pPr>
            <a:lvl3pPr>
              <a:defRPr sz="3599"/>
            </a:lvl3pPr>
            <a:lvl4pPr>
              <a:defRPr sz="3599"/>
            </a:lvl4pPr>
            <a:lvl5pPr>
              <a:defRPr sz="35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602907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9"/>
            <a:ext cx="9144000" cy="849463"/>
          </a:xfrm>
        </p:spPr>
        <p:txBody>
          <a:bodyPr/>
          <a:lstStyle>
            <a:lvl1pPr marL="0" indent="0">
              <a:buNone/>
              <a:defRPr sz="4799"/>
            </a:lvl1pPr>
            <a:lvl2pPr>
              <a:defRPr sz="3599"/>
            </a:lvl2pPr>
            <a:lvl3pPr>
              <a:defRPr sz="3599"/>
            </a:lvl3pPr>
            <a:lvl4pPr>
              <a:defRPr sz="3599"/>
            </a:lvl4pPr>
            <a:lvl5pPr>
              <a:defRPr sz="35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9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9144318" cy="5486366"/>
          </a:xfrm>
        </p:spPr>
        <p:txBody>
          <a:bodyPr/>
          <a:lstStyle>
            <a:lvl1pPr>
              <a:defRPr sz="4799">
                <a:gradFill>
                  <a:gsLst>
                    <a:gs pos="31858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245518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787257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58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10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1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79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5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3" name="Picture 2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7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831975"/>
          </a:xfrm>
          <a:noFill/>
        </p:spPr>
        <p:txBody>
          <a:bodyPr tIns="91440" bIns="91440" anchor="t" anchorCtr="0"/>
          <a:lstStyle>
            <a:lvl1pPr>
              <a:defRPr sz="87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056748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7782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320" y="307608"/>
            <a:ext cx="5486718" cy="917575"/>
          </a:xfrm>
        </p:spPr>
        <p:txBody>
          <a:bodyPr/>
          <a:lstStyle>
            <a:lvl1pPr>
              <a:defRPr sz="5999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5751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x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211263"/>
            <a:ext cx="4572318" cy="45720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33524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640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70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349637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0868" y="1759884"/>
            <a:ext cx="3474740" cy="3474760"/>
          </a:xfrm>
        </p:spPr>
        <p:txBody>
          <a:bodyPr/>
          <a:lstStyle>
            <a:lvl1pPr>
              <a:defRPr>
                <a:gradFill>
                  <a:gsLst>
                    <a:gs pos="26549">
                      <a:schemeClr val="tx1"/>
                    </a:gs>
                    <a:gs pos="5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932238" y="121126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955608" y="523464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932238" y="523464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955608" y="121126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12298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9340" y="4137019"/>
            <a:ext cx="2743200" cy="2560671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144631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874642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6009636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9340" y="1274472"/>
            <a:ext cx="2743200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144546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6009466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874387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229169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1828766"/>
          </a:xfrm>
        </p:spPr>
        <p:txBody>
          <a:bodyPr/>
          <a:lstStyle>
            <a:lvl1pPr>
              <a:defRPr sz="580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2597162"/>
            <a:ext cx="7315200" cy="4100501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3550772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9"/>
            <a:ext cx="11887518" cy="1828766"/>
          </a:xfrm>
        </p:spPr>
        <p:txBody>
          <a:bodyPr/>
          <a:lstStyle>
            <a:lvl1pPr>
              <a:defRPr sz="5799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9" y="2597163"/>
            <a:ext cx="7315200" cy="520687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7661467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914365"/>
          </a:xfrm>
        </p:spPr>
        <p:txBody>
          <a:bodyPr/>
          <a:lstStyle>
            <a:lvl1pPr>
              <a:defRPr sz="5799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3"/>
            <a:ext cx="10972800" cy="1902453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256066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9"/>
            <a:ext cx="11887518" cy="1828766"/>
          </a:xfrm>
        </p:spPr>
        <p:txBody>
          <a:bodyPr/>
          <a:lstStyle>
            <a:lvl1pPr>
              <a:defRPr sz="5799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9" y="2597163"/>
            <a:ext cx="7315200" cy="520687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4310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914365"/>
          </a:xfrm>
        </p:spPr>
        <p:txBody>
          <a:bodyPr/>
          <a:lstStyle>
            <a:lvl1pPr>
              <a:defRPr sz="5799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3"/>
            <a:ext cx="10972800" cy="1902453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100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9"/>
            <a:ext cx="9144000" cy="849463"/>
          </a:xfrm>
        </p:spPr>
        <p:txBody>
          <a:bodyPr/>
          <a:lstStyle>
            <a:lvl1pPr marL="0" indent="0">
              <a:buNone/>
              <a:defRPr sz="4799"/>
            </a:lvl1pPr>
            <a:lvl2pPr>
              <a:defRPr sz="3599"/>
            </a:lvl2pPr>
            <a:lvl3pPr>
              <a:defRPr sz="3599"/>
            </a:lvl3pPr>
            <a:lvl4pPr>
              <a:defRPr sz="3599"/>
            </a:lvl4pPr>
            <a:lvl5pPr>
              <a:defRPr sz="35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5836163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9"/>
            <a:ext cx="9144000" cy="849463"/>
          </a:xfrm>
        </p:spPr>
        <p:txBody>
          <a:bodyPr/>
          <a:lstStyle>
            <a:lvl1pPr marL="0" indent="0">
              <a:buNone/>
              <a:defRPr sz="4799"/>
            </a:lvl1pPr>
            <a:lvl2pPr>
              <a:defRPr sz="3599"/>
            </a:lvl2pPr>
            <a:lvl3pPr>
              <a:defRPr sz="3599"/>
            </a:lvl3pPr>
            <a:lvl4pPr>
              <a:defRPr sz="3599"/>
            </a:lvl4pPr>
            <a:lvl5pPr>
              <a:defRPr sz="35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0079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9144318" cy="5486366"/>
          </a:xfrm>
        </p:spPr>
        <p:txBody>
          <a:bodyPr/>
          <a:lstStyle>
            <a:lvl1pPr>
              <a:defRPr sz="4799">
                <a:gradFill>
                  <a:gsLst>
                    <a:gs pos="31858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789157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357108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58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1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3" name="Picture 2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02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Blu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320" y="307608"/>
            <a:ext cx="5486718" cy="917575"/>
          </a:xfrm>
        </p:spPr>
        <p:txBody>
          <a:bodyPr/>
          <a:lstStyle>
            <a:lvl1pPr>
              <a:defRPr sz="5999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607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831975"/>
          </a:xfrm>
          <a:noFill/>
        </p:spPr>
        <p:txBody>
          <a:bodyPr tIns="91440" bIns="91440" anchor="t" anchorCtr="0"/>
          <a:lstStyle>
            <a:lvl1pPr>
              <a:defRPr sz="87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733752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30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08" y="372395"/>
            <a:ext cx="10726460" cy="13519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9"/>
            <a:ext cx="5285502" cy="27853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9"/>
            <a:ext cx="5285502" cy="27853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5009" y="6482890"/>
            <a:ext cx="2798207" cy="372394"/>
          </a:xfrm>
          <a:prstGeom prst="rect">
            <a:avLst/>
          </a:prstGeom>
        </p:spPr>
        <p:txBody>
          <a:bodyPr/>
          <a:lstStyle/>
          <a:p>
            <a:pPr defTabSz="932418"/>
            <a:fld id="{FCBA4302-AB3A-4B30-AA1E-4FC776169C46}" type="datetimeFigureOut">
              <a:rPr lang="en-US" smtClean="0">
                <a:solidFill>
                  <a:srgbClr val="FFFFFF"/>
                </a:solidFill>
              </a:rPr>
              <a:pPr defTabSz="932418"/>
              <a:t>11/15/19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19583" y="6482890"/>
            <a:ext cx="4197310" cy="372394"/>
          </a:xfrm>
          <a:prstGeom prst="rect">
            <a:avLst/>
          </a:prstGeom>
        </p:spPr>
        <p:txBody>
          <a:bodyPr/>
          <a:lstStyle/>
          <a:p>
            <a:pPr defTabSz="932418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83260" y="6482890"/>
            <a:ext cx="2798207" cy="372394"/>
          </a:xfrm>
          <a:prstGeom prst="rect">
            <a:avLst/>
          </a:prstGeom>
        </p:spPr>
        <p:txBody>
          <a:bodyPr/>
          <a:lstStyle/>
          <a:p>
            <a:pPr defTabSz="932418"/>
            <a:fld id="{238D2EFD-9BE3-4DA5-8511-61AA80F92140}" type="slidenum">
              <a:rPr lang="en-US" smtClean="0">
                <a:solidFill>
                  <a:srgbClr val="FFFFFF"/>
                </a:solidFill>
              </a:rPr>
              <a:pPr defTabSz="932418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87048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ud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4"/>
              </a:lnSpc>
              <a:defRPr sz="3999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1" y="1350546"/>
            <a:ext cx="4358791" cy="4949771"/>
          </a:xfrm>
        </p:spPr>
        <p:txBody>
          <a:bodyPr wrap="square">
            <a:normAutofit/>
          </a:bodyPr>
          <a:lstStyle>
            <a:lvl1pPr marL="0" indent="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chemeClr val="tx1"/>
              </a:buClr>
              <a:buFont typeface="Wingdings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1199"/>
              </a:spcAft>
              <a:buNone/>
              <a:defRPr sz="1960">
                <a:solidFill>
                  <a:schemeClr val="tx1"/>
                </a:solidFill>
              </a:defRPr>
            </a:lvl2pPr>
            <a:lvl3pPr marL="227165" indent="0">
              <a:lnSpc>
                <a:spcPct val="100000"/>
              </a:lnSpc>
              <a:spcAft>
                <a:spcPts val="1199"/>
              </a:spcAft>
              <a:buNone/>
              <a:tabLst/>
              <a:defRPr sz="1960">
                <a:solidFill>
                  <a:schemeClr val="tx1"/>
                </a:solidFill>
              </a:defRPr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6" y="1350963"/>
            <a:ext cx="7294563" cy="742187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11" name="Group 2"/>
          <p:cNvGrpSpPr/>
          <p:nvPr userDrawn="1"/>
        </p:nvGrpSpPr>
        <p:grpSpPr>
          <a:xfrm>
            <a:off x="-1200" y="6642289"/>
            <a:ext cx="12436794" cy="360996"/>
            <a:chOff x="2577137" y="4571778"/>
            <a:chExt cx="9101124" cy="1390560"/>
          </a:xfrm>
        </p:grpSpPr>
        <p:sp>
          <p:nvSpPr>
            <p:cNvPr id="12" name="TextBox 11"/>
            <p:cNvSpPr txBox="1"/>
            <p:nvPr/>
          </p:nvSpPr>
          <p:spPr>
            <a:xfrm>
              <a:off x="2577137" y="4571778"/>
              <a:ext cx="3034890" cy="139045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32335">
                <a:lnSpc>
                  <a:spcPts val="3060"/>
                </a:lnSpc>
              </a:pPr>
              <a:r>
                <a:rPr lang="en-US" sz="2856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12027" y="4572324"/>
              <a:ext cx="6066234" cy="13900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457135" tIns="137141" rIns="639989" rtlCol="0">
              <a:noAutofit/>
            </a:bodyPr>
            <a:lstStyle/>
            <a:p>
              <a:pPr defTabSz="931877">
                <a:lnSpc>
                  <a:spcPts val="3001"/>
                </a:lnSpc>
                <a:defRPr/>
              </a:pPr>
              <a:endParaRPr lang="en-US" sz="2856" kern="0" dirty="0">
                <a:solidFill>
                  <a:srgbClr val="FFFFFF"/>
                </a:solidFill>
                <a:latin typeface="Segoe U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2293982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 Critica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44676" y="1377435"/>
            <a:ext cx="6886900" cy="4923061"/>
          </a:xfrm>
          <a:solidFill>
            <a:schemeClr val="bg1">
              <a:lumMod val="95000"/>
            </a:schemeClr>
          </a:solidFill>
          <a:ln w="63500">
            <a:solidFill>
              <a:schemeClr val="accent4"/>
            </a:solidFill>
            <a:miter lim="800000"/>
          </a:ln>
        </p:spPr>
        <p:txBody>
          <a:bodyPr wrap="square">
            <a:normAutofit/>
          </a:bodyPr>
          <a:lstStyle>
            <a:lvl1pPr marL="0" indent="0" defTabSz="372967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836" baseline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72967" indent="0" defTabSz="372967">
              <a:lnSpc>
                <a:spcPct val="100000"/>
              </a:lnSpc>
              <a:spcBef>
                <a:spcPts val="0"/>
              </a:spcBef>
              <a:buNone/>
              <a:defRPr sz="1836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45933" indent="0" defTabSz="372967">
              <a:lnSpc>
                <a:spcPct val="100000"/>
              </a:lnSpc>
              <a:spcBef>
                <a:spcPts val="0"/>
              </a:spcBef>
              <a:buNone/>
              <a:tabLst/>
              <a:defRPr sz="1836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18901" indent="0" defTabSz="372967">
              <a:lnSpc>
                <a:spcPct val="100000"/>
              </a:lnSpc>
              <a:spcBef>
                <a:spcPts val="0"/>
              </a:spcBef>
              <a:buNone/>
              <a:defRPr sz="1836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91868" indent="0" defTabSz="372967">
              <a:lnSpc>
                <a:spcPct val="100000"/>
              </a:lnSpc>
              <a:spcBef>
                <a:spcPts val="0"/>
              </a:spcBef>
              <a:buNone/>
              <a:tabLst/>
              <a:defRPr sz="1836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200" y="6644680"/>
            <a:ext cx="12436794" cy="360970"/>
            <a:chOff x="-1200" y="6644680"/>
            <a:chExt cx="12436794" cy="360970"/>
          </a:xfrm>
        </p:grpSpPr>
        <p:sp>
          <p:nvSpPr>
            <p:cNvPr id="13" name="TextBox 12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32335">
                <a:lnSpc>
                  <a:spcPts val="3060"/>
                </a:lnSpc>
              </a:pPr>
              <a:r>
                <a:rPr lang="en-US" sz="2856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9000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32335">
                <a:lnSpc>
                  <a:spcPts val="3060"/>
                </a:lnSpc>
              </a:pPr>
              <a:r>
                <a:rPr lang="en-US" sz="2856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</p:grpSp>
      <p:sp>
        <p:nvSpPr>
          <p:cNvPr id="2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564439" y="1350964"/>
            <a:ext cx="4598987" cy="110794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FontTx/>
              <a:buNone/>
              <a:defRPr lang="en-US" sz="2400" kern="1200" dirty="0" smtClean="0">
                <a:solidFill>
                  <a:schemeClr val="accent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342834" indent="0">
              <a:lnSpc>
                <a:spcPct val="100000"/>
              </a:lnSpc>
              <a:spcBef>
                <a:spcPts val="2000"/>
              </a:spcBef>
              <a:buFontTx/>
              <a:buNone/>
              <a:defRPr lang="en-US" sz="1959" b="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Segoe UI Semibold" panose="020B0702040204020203" pitchFamily="34" charset="0"/>
              </a:defRPr>
            </a:lvl2pPr>
            <a:lvl3pPr marL="571390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3pPr>
            <a:lvl4pPr marL="799946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4pPr>
            <a:lvl5pPr marL="1028503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5pPr>
          </a:lstStyle>
          <a:p>
            <a:pPr marL="0" lvl="0" indent="0" algn="l" defTabSz="931684" rtl="0" fontAlgn="base">
              <a:lnSpc>
                <a:spcPct val="100000"/>
              </a:lnSpc>
              <a:spcBef>
                <a:spcPts val="1224"/>
              </a:spcBef>
              <a:spcAft>
                <a:spcPts val="1199"/>
              </a:spcAft>
              <a:buClr>
                <a:schemeClr val="tx1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defTabSz="931684" rtl="0" fontAlgn="base">
              <a:lnSpc>
                <a:spcPct val="100000"/>
              </a:lnSpc>
              <a:spcBef>
                <a:spcPts val="612"/>
              </a:spcBef>
              <a:spcAft>
                <a:spcPts val="1199"/>
              </a:spcAft>
              <a:buSzPct val="90000"/>
              <a:buFont typeface="Arial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69241" y="428194"/>
            <a:ext cx="11649456" cy="742187"/>
          </a:xfrm>
        </p:spPr>
        <p:txBody>
          <a:bodyPr lIns="146304" tIns="91440" rIns="146304" bIns="91440" anchor="ctr" anchorCtr="0"/>
          <a:lstStyle>
            <a:lvl1pPr marL="0" indent="0">
              <a:buNone/>
              <a:defRPr sz="3999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5pPr marL="102850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6767719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 Critica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4"/>
              </a:lnSpc>
              <a:defRPr sz="3999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sit.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6" y="1350963"/>
            <a:ext cx="7294563" cy="742187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200" y="6644680"/>
            <a:ext cx="12436794" cy="360970"/>
            <a:chOff x="-1200" y="6644680"/>
            <a:chExt cx="12436794" cy="360970"/>
          </a:xfrm>
        </p:grpSpPr>
        <p:sp>
          <p:nvSpPr>
            <p:cNvPr id="12" name="TextBox 11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32335">
                <a:lnSpc>
                  <a:spcPts val="3060"/>
                </a:lnSpc>
              </a:pPr>
              <a:r>
                <a:rPr lang="en-US" sz="2856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9000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32335">
                <a:lnSpc>
                  <a:spcPts val="3060"/>
                </a:lnSpc>
              </a:pPr>
              <a:r>
                <a:rPr lang="en-US" sz="2856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</p:grpSp>
      <p:sp>
        <p:nvSpPr>
          <p:cNvPr id="1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564439" y="1350963"/>
            <a:ext cx="4598987" cy="35735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FontTx/>
              <a:buNone/>
              <a:defRPr sz="3199">
                <a:solidFill>
                  <a:srgbClr val="C00000"/>
                </a:solidFill>
              </a:defRPr>
            </a:lvl1pPr>
            <a:lvl2pPr marL="342834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2pPr>
            <a:lvl3pPr marL="571390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3pPr>
            <a:lvl4pPr marL="799946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4pPr>
            <a:lvl5pPr marL="1028503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2827644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9" y="1212850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69" indent="0">
              <a:buNone/>
              <a:defRPr sz="2000"/>
            </a:lvl2pPr>
            <a:lvl3pPr marL="223795" indent="0">
              <a:buNone/>
              <a:defRPr sz="2000"/>
            </a:lvl3pPr>
            <a:lvl4pPr marL="476159" indent="0">
              <a:buNone/>
              <a:defRPr sz="1800"/>
            </a:lvl4pPr>
            <a:lvl5pPr marL="739632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6666348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2626375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436475" cy="7421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32563"/>
            <a:r>
              <a:rPr lang="en-US" dirty="0">
                <a:solidFill>
                  <a:srgbClr val="505050"/>
                </a:soli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32563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32563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2" y="3954457"/>
            <a:ext cx="5197379" cy="1018969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25677"/>
            <a:ext cx="5187450" cy="1828800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Picture 8" descr="C:\Users\petern\AppData\Local\Temp\vmware-petern\VMwareDnD\8013908a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667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pt Title/24pt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64964"/>
            <a:ext cx="9143999" cy="1097302"/>
          </a:xfrm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lang="en-US" sz="3599">
                <a:solidFill>
                  <a:srgbClr val="BA141A"/>
                </a:solidFill>
              </a:defRPr>
            </a:lvl1pPr>
          </a:lstStyle>
          <a:p>
            <a:pPr marL="0" lvl="0">
              <a:lnSpc>
                <a:spcPts val="3599"/>
              </a:lnSpc>
              <a:spcBef>
                <a:spcPts val="864"/>
              </a:spcBef>
            </a:pPr>
            <a:r>
              <a:rPr lang="en-US"/>
              <a:t>Lorem Ipsum Dolor Sit.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565392"/>
            <a:ext cx="3937000" cy="137160"/>
          </a:xfrm>
          <a:prstGeom prst="rect">
            <a:avLst/>
          </a:prstGeom>
        </p:spPr>
        <p:txBody>
          <a:bodyPr/>
          <a:lstStyle/>
          <a:p>
            <a:pPr defTabSz="932563"/>
            <a:r>
              <a:rPr lang="en-US" dirty="0">
                <a:solidFill>
                  <a:srgbClr val="505050">
                    <a:tint val="75000"/>
                  </a:srgbClr>
                </a:solidFill>
              </a:rPr>
              <a:t>Microsoft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95101" y="6565392"/>
            <a:ext cx="566737" cy="13716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defTabSz="932563"/>
            <a:fld id="{27258FFF-F925-446B-8502-81C933981705}" type="slidenum">
              <a:rPr lang="en-US" smtClean="0">
                <a:solidFill>
                  <a:srgbClr val="505050">
                    <a:tint val="75000"/>
                  </a:srgbClr>
                </a:solidFill>
              </a:rPr>
              <a:pPr defTabSz="932563"/>
              <a:t>‹#›</a:t>
            </a:fld>
            <a:endParaRPr lang="en-US" dirty="0">
              <a:solidFill>
                <a:srgbClr val="505050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8" y="2125664"/>
            <a:ext cx="9144000" cy="2450084"/>
          </a:xfrm>
        </p:spPr>
        <p:txBody>
          <a:bodyPr/>
          <a:lstStyle>
            <a:lvl1pPr marL="233318" indent="-233318">
              <a:spcBef>
                <a:spcPts val="1199"/>
              </a:spcBef>
              <a:defRPr sz="2400">
                <a:latin typeface="+mn-lt"/>
              </a:defRPr>
            </a:lvl1pPr>
            <a:lvl2pPr marL="690430" indent="-233318">
              <a:spcBef>
                <a:spcPts val="1199"/>
              </a:spcBef>
              <a:buSzPct val="100000"/>
              <a:buFont typeface="Segoe UI" pitchFamily="34" charset="0"/>
              <a:buChar char="‐"/>
              <a:defRPr sz="2000"/>
            </a:lvl2pPr>
            <a:lvl3pPr marL="1147543" indent="-233318">
              <a:spcBef>
                <a:spcPts val="1199"/>
              </a:spcBef>
              <a:buFont typeface="Wingdings" pitchFamily="2" charset="2"/>
              <a:buChar char="§"/>
              <a:defRPr sz="1800"/>
            </a:lvl3pPr>
            <a:lvl4pPr marL="1599893" indent="-342834">
              <a:spcBef>
                <a:spcPts val="1199"/>
              </a:spcBef>
              <a:buFont typeface="+mj-lt"/>
              <a:buAutoNum type="arabicPeriod"/>
              <a:defRPr sz="1599"/>
            </a:lvl4pPr>
            <a:lvl5pPr marL="1945901" indent="-342834">
              <a:spcBef>
                <a:spcPts val="1199"/>
              </a:spcBef>
              <a:buFont typeface="+mj-lt"/>
              <a:buAutoNum type="alphaLcParenR"/>
              <a:defRPr sz="1599"/>
            </a:lvl5pPr>
          </a:lstStyle>
          <a:p>
            <a:pPr lvl="0"/>
            <a:r>
              <a:rPr lang="en-US"/>
              <a:t>Lorem ipsum dolor sit amet, consectetur adipiscing </a:t>
            </a:r>
            <a:br>
              <a:rPr lang="en-US"/>
            </a:br>
            <a:r>
              <a:rPr lang="en-US"/>
              <a:t>elit. Nunc et sagittis ligula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571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1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79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3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1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7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57200" y="6565392"/>
            <a:ext cx="39370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 defTabSz="932563"/>
            <a:r>
              <a:rPr lang="en-US" dirty="0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595101" y="6565392"/>
            <a:ext cx="566737" cy="13716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898989"/>
                </a:solidFill>
              </a:defRPr>
            </a:lvl1pPr>
          </a:lstStyle>
          <a:p>
            <a:pPr defTabSz="932563"/>
            <a:fld id="{27258FFF-F925-446B-8502-81C933981705}" type="slidenum">
              <a:rPr lang="en-US" smtClean="0"/>
              <a:pPr defTabSz="932563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14642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912993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ags" Target="../tags/tag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vmlDrawing" Target="../drawings/vmlDrawing1.vml"/><Relationship Id="rId2" Type="http://schemas.openxmlformats.org/officeDocument/2006/relationships/slideLayout" Target="../slideLayouts/slideLayout20.xml"/><Relationship Id="rId16" Type="http://schemas.openxmlformats.org/officeDocument/2006/relationships/theme" Target="../theme/theme4.xml"/><Relationship Id="rId20" Type="http://schemas.openxmlformats.org/officeDocument/2006/relationships/image" Target="../media/image8.emf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81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9.xml"/><Relationship Id="rId30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41" r:id="rId1"/>
    <p:sldLayoutId id="2147484247" r:id="rId2"/>
    <p:sldLayoutId id="2147484256" r:id="rId3"/>
    <p:sldLayoutId id="2147484268" r:id="rId4"/>
    <p:sldLayoutId id="2147484416" r:id="rId5"/>
    <p:sldLayoutId id="2147484417" r:id="rId6"/>
    <p:sldLayoutId id="2147484418" r:id="rId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6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0" r:id="rId1"/>
    <p:sldLayoutId id="2147484421" r:id="rId2"/>
    <p:sldLayoutId id="2147484422" r:id="rId3"/>
    <p:sldLayoutId id="2147484423" r:id="rId4"/>
    <p:sldLayoutId id="2147484558" r:id="rId5"/>
    <p:sldLayoutId id="2147484561" r:id="rId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9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8" r:id="rId1"/>
    <p:sldLayoutId id="2147484429" r:id="rId2"/>
    <p:sldLayoutId id="2147484430" r:id="rId3"/>
    <p:sldLayoutId id="2147484431" r:id="rId4"/>
    <p:sldLayoutId id="2147484433" r:id="rId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8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93" name="think-cell Slide" r:id="rId19" imgW="383" imgH="384" progId="TCLayout.ActiveDocument.1">
                  <p:embed/>
                </p:oleObj>
              </mc:Choice>
              <mc:Fallback>
                <p:oleObj name="think-cell Slide" r:id="rId19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2"/>
            <a:ext cx="12436475" cy="658903"/>
          </a:xfrm>
          <a:prstGeom prst="rect">
            <a:avLst/>
          </a:prstGeom>
        </p:spPr>
        <p:txBody>
          <a:bodyPr vert="horz" lIns="320040" tIns="152357" rIns="53325" bIns="53325" rtlCol="0" anchor="ctr">
            <a:norm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943199" y="6606832"/>
            <a:ext cx="8550077" cy="387694"/>
          </a:xfrm>
          <a:prstGeom prst="rect">
            <a:avLst/>
          </a:prstGeom>
        </p:spPr>
        <p:txBody>
          <a:bodyPr vert="horz" lIns="76179" tIns="38089" rIns="76179" bIns="38089" rtlCol="0" anchor="ctr"/>
          <a:lstStyle>
            <a:lvl1pPr algn="ctr">
              <a:defRPr sz="816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10975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153878" y="1632058"/>
            <a:ext cx="12128721" cy="4650299"/>
          </a:xfrm>
          <a:prstGeom prst="rect">
            <a:avLst/>
          </a:prstGeom>
        </p:spPr>
        <p:txBody>
          <a:bodyPr vert="horz" lIns="182880" tIns="91440" rIns="18288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9937" y="6606832"/>
            <a:ext cx="777278" cy="3876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6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10975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10975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184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5" r:id="rId1"/>
    <p:sldLayoutId id="2147484436" r:id="rId2"/>
    <p:sldLayoutId id="2147484437" r:id="rId3"/>
    <p:sldLayoutId id="2147484438" r:id="rId4"/>
    <p:sldLayoutId id="2147484439" r:id="rId5"/>
    <p:sldLayoutId id="2147484440" r:id="rId6"/>
    <p:sldLayoutId id="2147484441" r:id="rId7"/>
    <p:sldLayoutId id="2147484442" r:id="rId8"/>
    <p:sldLayoutId id="2147484443" r:id="rId9"/>
    <p:sldLayoutId id="2147484444" r:id="rId10"/>
    <p:sldLayoutId id="2147484445" r:id="rId11"/>
    <p:sldLayoutId id="2147484446" r:id="rId12"/>
    <p:sldLayoutId id="2147484447" r:id="rId13"/>
    <p:sldLayoutId id="2147484559" r:id="rId14"/>
    <p:sldLayoutId id="2147484560" r:id="rId15"/>
  </p:sldLayoutIdLst>
  <p:transition>
    <p:fade/>
  </p:transition>
  <p:hf hdr="0" ftr="0" dt="0"/>
  <p:txStyles>
    <p:titleStyle>
      <a:lvl1pPr marL="0" algn="l" defTabSz="1109758" rtl="0" eaLnBrk="1" latinLnBrk="0" hangingPunct="1">
        <a:lnSpc>
          <a:spcPct val="90000"/>
        </a:lnSpc>
        <a:spcBef>
          <a:spcPct val="0"/>
        </a:spcBef>
        <a:buNone/>
        <a:defRPr lang="en-US" sz="4080" kern="1200" spc="-59" baseline="0" dirty="0">
          <a:solidFill>
            <a:schemeClr val="bg2"/>
          </a:solidFill>
          <a:latin typeface="Segoe UI Light" pitchFamily="34" charset="0"/>
          <a:ea typeface="Segoe UI" pitchFamily="34" charset="0"/>
          <a:cs typeface="Segoe UI" pitchFamily="34" charset="0"/>
        </a:defRPr>
      </a:lvl1pPr>
    </p:titleStyle>
    <p:bodyStyle>
      <a:lvl1pPr marL="0" indent="0" algn="l" defTabSz="1109758" rtl="0" eaLnBrk="1" latinLnBrk="0" hangingPunct="1">
        <a:spcBef>
          <a:spcPts val="1836"/>
        </a:spcBef>
        <a:buClr>
          <a:srgbClr val="0072C6"/>
        </a:buClr>
        <a:buSzPct val="100000"/>
        <a:buFont typeface="Wingdings" pitchFamily="2" charset="2"/>
        <a:buNone/>
        <a:defRPr sz="2448" kern="1200">
          <a:solidFill>
            <a:schemeClr val="tx2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85544" indent="-198264" algn="l" defTabSz="1109758" rtl="0" eaLnBrk="1" latinLnBrk="0" hangingPunct="1">
        <a:spcBef>
          <a:spcPct val="20000"/>
        </a:spcBef>
        <a:buFont typeface="Arial" pitchFamily="34" charset="0"/>
        <a:buChar char="•"/>
        <a:defRPr sz="1836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76870" indent="-176683" algn="l" defTabSz="1109758" rtl="0" eaLnBrk="1" latinLnBrk="0" hangingPunct="1">
        <a:spcBef>
          <a:spcPct val="20000"/>
        </a:spcBef>
        <a:buFont typeface="Arial" pitchFamily="34" charset="0"/>
        <a:buChar char="•"/>
        <a:defRPr sz="1632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68196" indent="-180730" algn="l" defTabSz="1109758" rtl="0" eaLnBrk="1" latinLnBrk="0" hangingPunct="1">
        <a:spcBef>
          <a:spcPct val="20000"/>
        </a:spcBef>
        <a:buFont typeface="Arial" pitchFamily="34" charset="0"/>
        <a:buChar char="–"/>
        <a:defRPr sz="1428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310968" indent="-183428" algn="l" defTabSz="1109758" rtl="0" eaLnBrk="1" latinLnBrk="0" hangingPunct="1">
        <a:spcBef>
          <a:spcPct val="20000"/>
        </a:spcBef>
        <a:buFont typeface="Arial" pitchFamily="34" charset="0"/>
        <a:buChar char="»"/>
        <a:defRPr sz="1428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3051837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6pPr>
      <a:lvl7pPr marL="3606715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7pPr>
      <a:lvl8pPr marL="4161596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8pPr>
      <a:lvl9pPr marL="4716475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1pPr>
      <a:lvl2pPr marL="554880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2pPr>
      <a:lvl3pPr marL="1109758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3pPr>
      <a:lvl4pPr marL="1664639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4pPr>
      <a:lvl5pPr marL="2219518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5pPr>
      <a:lvl6pPr marL="2774397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6pPr>
      <a:lvl7pPr marL="3329276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7pPr>
      <a:lvl8pPr marL="3884156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8pPr>
      <a:lvl9pPr marL="4439035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2975">
          <p15:clr>
            <a:srgbClr val="5ACBF0"/>
          </p15:clr>
        </p15:guide>
        <p15:guide id="3" pos="2399">
          <p15:clr>
            <a:srgbClr val="5ACBF0"/>
          </p15:clr>
        </p15:guide>
        <p15:guide id="4" pos="1823">
          <p15:clr>
            <a:srgbClr val="5ACBF0"/>
          </p15:clr>
        </p15:guide>
        <p15:guide id="5" pos="1247">
          <p15:clr>
            <a:srgbClr val="5ACBF0"/>
          </p15:clr>
        </p15:guide>
        <p15:guide id="6" pos="671">
          <p15:clr>
            <a:srgbClr val="5ACBF0"/>
          </p15:clr>
        </p15:guide>
        <p15:guide id="7" pos="95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  <p15:guide id="15" orient="horz" pos="144">
          <p15:clr>
            <a:srgbClr val="5ACBF0"/>
          </p15:clr>
        </p15:guide>
        <p15:guide id="16" orient="horz" pos="720">
          <p15:clr>
            <a:srgbClr val="5ACBF0"/>
          </p15:clr>
        </p15:guide>
        <p15:guide id="17" orient="horz" pos="1296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24">
          <p15:clr>
            <a:srgbClr val="5ACBF0"/>
          </p15:clr>
        </p15:guide>
        <p15:guide id="21" orient="horz" pos="3600">
          <p15:clr>
            <a:srgbClr val="5ACBF0"/>
          </p15:clr>
        </p15:guide>
        <p15:guide id="22" orient="horz" pos="4176">
          <p15:clr>
            <a:srgbClr val="5ACBF0"/>
          </p15:clr>
        </p15:guide>
        <p15:guide id="23" pos="191">
          <p15:clr>
            <a:srgbClr val="F26B43"/>
          </p15:clr>
        </p15:guide>
        <p15:guide id="24" pos="7487">
          <p15:clr>
            <a:srgbClr val="F26B43"/>
          </p15:clr>
        </p15:guide>
        <p15:guide id="25" orient="horz" pos="240">
          <p15:clr>
            <a:srgbClr val="F26B43"/>
          </p15:clr>
        </p15:guide>
        <p15:guide id="26" orient="horz" pos="4080">
          <p15:clr>
            <a:srgbClr val="F26B43"/>
          </p15:clr>
        </p15:guide>
        <p15:guide id="27" pos="383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30" orient="horz" pos="100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1" y="296898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6530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3" r:id="rId1"/>
    <p:sldLayoutId id="2147484504" r:id="rId2"/>
    <p:sldLayoutId id="2147484505" r:id="rId3"/>
    <p:sldLayoutId id="2147484506" r:id="rId4"/>
    <p:sldLayoutId id="2147484507" r:id="rId5"/>
    <p:sldLayoutId id="2147484508" r:id="rId6"/>
    <p:sldLayoutId id="2147484509" r:id="rId7"/>
    <p:sldLayoutId id="2147484510" r:id="rId8"/>
    <p:sldLayoutId id="2147484511" r:id="rId9"/>
    <p:sldLayoutId id="2147484512" r:id="rId10"/>
    <p:sldLayoutId id="2147484513" r:id="rId11"/>
    <p:sldLayoutId id="2147484514" r:id="rId12"/>
    <p:sldLayoutId id="2147484515" r:id="rId13"/>
    <p:sldLayoutId id="2147484516" r:id="rId14"/>
    <p:sldLayoutId id="2147484517" r:id="rId15"/>
    <p:sldLayoutId id="2147484518" r:id="rId16"/>
    <p:sldLayoutId id="2147484519" r:id="rId17"/>
    <p:sldLayoutId id="2147484520" r:id="rId18"/>
    <p:sldLayoutId id="2147484521" r:id="rId19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2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1" y="296898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97327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23" r:id="rId1"/>
    <p:sldLayoutId id="2147484524" r:id="rId2"/>
    <p:sldLayoutId id="2147484525" r:id="rId3"/>
    <p:sldLayoutId id="2147484526" r:id="rId4"/>
    <p:sldLayoutId id="2147484527" r:id="rId5"/>
    <p:sldLayoutId id="2147484528" r:id="rId6"/>
    <p:sldLayoutId id="2147484529" r:id="rId7"/>
    <p:sldLayoutId id="2147484530" r:id="rId8"/>
    <p:sldLayoutId id="2147484531" r:id="rId9"/>
    <p:sldLayoutId id="2147484532" r:id="rId10"/>
    <p:sldLayoutId id="2147484533" r:id="rId11"/>
    <p:sldLayoutId id="2147484534" r:id="rId12"/>
    <p:sldLayoutId id="2147484535" r:id="rId13"/>
    <p:sldLayoutId id="2147484536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  <p:sldLayoutId id="2147484543" r:id="rId21"/>
    <p:sldLayoutId id="2147484544" r:id="rId22"/>
    <p:sldLayoutId id="2147484545" r:id="rId23"/>
    <p:sldLayoutId id="2147484546" r:id="rId24"/>
    <p:sldLayoutId id="2147484547" r:id="rId25"/>
    <p:sldLayoutId id="2147484548" r:id="rId26"/>
    <p:sldLayoutId id="2147484549" r:id="rId27"/>
    <p:sldLayoutId id="2147484550" r:id="rId28"/>
    <p:sldLayoutId id="2147484551" r:id="rId29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2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ionlp-www.utu.fi/wv_demo/" TargetMode="Externa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6D60EF-B5C4-DE44-B215-E9846EBC5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&amp; Embedding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B036F6-BB47-5144-BFFC-70BA2F78B8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26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Vector Space Models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1469" y="1323772"/>
            <a:ext cx="1127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Represent an item (e.g., word) as a Vector of numbers.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banana	 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The vector can correspond to character trigrams in the word.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309" y="2575506"/>
            <a:ext cx="8545882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83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Word Embeddings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21826" y="1388514"/>
            <a:ext cx="47275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&lt;- Word vectors projected by principal components in 2D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Similarity of words implies proximity in vector space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Proximity will depend on representation and distance measure (Euclidean, cosine, Hamming…)</a:t>
            </a:r>
          </a:p>
        </p:txBody>
      </p:sp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75" y="1388514"/>
            <a:ext cx="6843717" cy="4008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160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504717" y="246351"/>
            <a:ext cx="11889564" cy="87906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Word Embeddings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0759" y="1276220"/>
            <a:ext cx="565495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Synonym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000" dirty="0">
                <a:latin typeface="+mj-lt"/>
              </a:rPr>
              <a:t>A word having the same or nearly the same meaning as another word in certain contexts.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000" dirty="0">
                <a:latin typeface="+mj-lt"/>
              </a:rPr>
              <a:t>Beautiful: Attractive, Pretty, Lovely, Stunning</a:t>
            </a:r>
          </a:p>
          <a:p>
            <a:endParaRPr lang="en-US" sz="2800" dirty="0">
              <a:latin typeface="+mj-lt"/>
            </a:endParaRPr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2" b="2161"/>
          <a:stretch/>
        </p:blipFill>
        <p:spPr bwMode="auto">
          <a:xfrm>
            <a:off x="6175717" y="1613846"/>
            <a:ext cx="6065519" cy="438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146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Word Embeddings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3"/>
          <a:stretch/>
        </p:blipFill>
        <p:spPr bwMode="auto">
          <a:xfrm>
            <a:off x="6091302" y="1276219"/>
            <a:ext cx="6345173" cy="4387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20759" y="1276220"/>
            <a:ext cx="565495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Antonym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A word that is  opposite in context of another word although similar in other respects.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Afraid – Confident</a:t>
            </a: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252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504717" y="246351"/>
            <a:ext cx="11889564" cy="75245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Word Embeddings</a:t>
            </a: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2179" b="2383"/>
          <a:stretch/>
        </p:blipFill>
        <p:spPr bwMode="auto">
          <a:xfrm>
            <a:off x="6274191" y="1193314"/>
            <a:ext cx="5967046" cy="4306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20759" y="1276220"/>
            <a:ext cx="565495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Hypernym</a:t>
            </a:r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A word whose meaning includes the meanings of other words.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Flower is a hypernym of daisy and rose.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Truck is a type of car. </a:t>
            </a: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99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504717" y="246351"/>
            <a:ext cx="11889564" cy="75245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Word Embeddings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" b="2642"/>
          <a:stretch/>
        </p:blipFill>
        <p:spPr bwMode="auto">
          <a:xfrm>
            <a:off x="6529754" y="1165866"/>
            <a:ext cx="5864527" cy="422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20759" y="1276220"/>
            <a:ext cx="565495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Hyponym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000" dirty="0">
                <a:latin typeface="+mj-lt"/>
              </a:rPr>
              <a:t>A term used to designate a particular member of a broader class.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Cat and rabbit are co-hyponyms of the hypernym animal.</a:t>
            </a:r>
          </a:p>
          <a:p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297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Word Embeddings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8122" y="5898754"/>
            <a:ext cx="10256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Words are values on a scale: hot, warm, cold.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7"/>
          <a:stretch/>
        </p:blipFill>
        <p:spPr bwMode="auto">
          <a:xfrm>
            <a:off x="2768234" y="1276221"/>
            <a:ext cx="7394614" cy="4491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894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504717" y="246351"/>
            <a:ext cx="11889564" cy="75245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Word Embeddings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8122" y="5898754"/>
            <a:ext cx="10256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Words appear in similar contexts.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" r="1145"/>
          <a:stretch/>
        </p:blipFill>
        <p:spPr bwMode="auto">
          <a:xfrm>
            <a:off x="2442433" y="1428006"/>
            <a:ext cx="7461222" cy="420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575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Let's Consider The Following Example…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5426" y="1276220"/>
            <a:ext cx="118610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We have four (tiny) documents,</a:t>
            </a:r>
          </a:p>
          <a:p>
            <a:endParaRPr lang="en-US" sz="2400" dirty="0">
              <a:latin typeface="+mj-lt"/>
            </a:endParaRPr>
          </a:p>
          <a:p>
            <a:pPr lvl="2"/>
            <a:r>
              <a:rPr lang="en-US" sz="2400" dirty="0">
                <a:latin typeface="+mj-lt"/>
              </a:rPr>
              <a:t>Document 1 : “seattle seahawks jerseys”</a:t>
            </a:r>
          </a:p>
          <a:p>
            <a:pPr lvl="2"/>
            <a:r>
              <a:rPr lang="en-US" sz="2400" dirty="0">
                <a:latin typeface="+mj-lt"/>
              </a:rPr>
              <a:t>Document 2 : “seattle seahawks highlights”</a:t>
            </a:r>
          </a:p>
          <a:p>
            <a:pPr lvl="2"/>
            <a:r>
              <a:rPr lang="en-US" sz="2400" dirty="0">
                <a:latin typeface="+mj-lt"/>
              </a:rPr>
              <a:t>Document 3 : “denver broncos jerseys”</a:t>
            </a:r>
          </a:p>
          <a:p>
            <a:pPr lvl="2"/>
            <a:r>
              <a:rPr lang="en-US" sz="2400" dirty="0">
                <a:latin typeface="+mj-lt"/>
              </a:rPr>
              <a:t>Document 4 : “denver broncos highlights”</a:t>
            </a:r>
          </a:p>
          <a:p>
            <a:pPr lvl="2"/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202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If We Use Document Occurrence Vectors...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9495" y="1205882"/>
            <a:ext cx="111288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318" y="1288102"/>
            <a:ext cx="6594427" cy="3888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750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F9B3-001E-2B4E-AEE7-3AFD0782A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6A5B7-38F6-1347-8B5B-99D5CD7FDA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4638" y="2597162"/>
            <a:ext cx="7315200" cy="2548390"/>
          </a:xfrm>
        </p:spPr>
        <p:txBody>
          <a:bodyPr/>
          <a:lstStyle/>
          <a:p>
            <a:r>
              <a:rPr lang="en-US" dirty="0"/>
              <a:t>Assigning numerical values to non-numerical inputs:</a:t>
            </a:r>
          </a:p>
          <a:p>
            <a:pPr marL="342900" indent="-342900">
              <a:buFontTx/>
              <a:buChar char="-"/>
            </a:pPr>
            <a:r>
              <a:rPr lang="en-US" dirty="0"/>
              <a:t>One-hot encoding</a:t>
            </a:r>
          </a:p>
          <a:p>
            <a:pPr marL="342900" indent="-342900">
              <a:buFontTx/>
              <a:buChar char="-"/>
            </a:pPr>
            <a:r>
              <a:rPr lang="en-US" dirty="0"/>
              <a:t>Term frequency</a:t>
            </a:r>
          </a:p>
          <a:p>
            <a:pPr marL="342900" indent="-342900">
              <a:buFontTx/>
              <a:buChar char="-"/>
            </a:pPr>
            <a:r>
              <a:rPr lang="en-US" dirty="0"/>
              <a:t>Term frequency, inverse document frequency</a:t>
            </a:r>
          </a:p>
          <a:p>
            <a:pPr marL="342900" indent="-342900">
              <a:buFontTx/>
              <a:buChar char="-"/>
            </a:pPr>
            <a:r>
              <a:rPr lang="en-US" dirty="0"/>
              <a:t>… and more (e.g. SVD)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31567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If We Use Word Context Vectors...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9494" y="1205882"/>
            <a:ext cx="115931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146" y="1144249"/>
            <a:ext cx="8683406" cy="4181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043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If We Use Character Trigrams Vectors...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0759" y="1187875"/>
            <a:ext cx="111288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pPr lvl="3"/>
            <a:r>
              <a:rPr lang="en-US" sz="2400" dirty="0">
                <a:latin typeface="+mj-lt"/>
              </a:rPr>
              <a:t> This notion of relatedness is similar to string-edit distance.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59" y="1393522"/>
            <a:ext cx="10440767" cy="3333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459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04717" y="246351"/>
            <a:ext cx="11889564" cy="75245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 dirty="0"/>
              <a:t>DIY: Learning Word 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20760" y="1187875"/>
                <a:ext cx="5486145" cy="4118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Demo at </a:t>
                </a:r>
                <a:r>
                  <a:rPr lang="en-US" sz="2000" dirty="0">
                    <a:hlinkClick r:id="rId3"/>
                  </a:rPr>
                  <a:t>http://bionlp-www.utu.fi/wv_demo/</a:t>
                </a:r>
                <a:endParaRPr lang="en-US" sz="2000" dirty="0">
                  <a:latin typeface="+mj-lt"/>
                </a:endParaRPr>
              </a:p>
              <a:p>
                <a:endParaRPr lang="en-US" sz="2000" dirty="0">
                  <a:latin typeface="+mj-lt"/>
                </a:endParaRPr>
              </a:p>
              <a:p>
                <a:r>
                  <a:rPr lang="en-US" sz="2000" dirty="0">
                    <a:latin typeface="+mj-lt"/>
                  </a:rPr>
                  <a:t>Compute (Positive) Pointwise Mutual Information for every Word-Context pair.</a:t>
                </a:r>
              </a:p>
              <a:p>
                <a:endParaRPr lang="en-US" sz="200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𝑝𝑚𝑖</m:t>
                      </m:r>
                      <m:r>
                        <a:rPr lang="en-US" sz="2000" b="0" i="1" dirty="0" smtClean="0">
                          <a:latin typeface="Cambria Math"/>
                        </a:rPr>
                        <m:t>(</m:t>
                      </m:r>
                      <m:r>
                        <a:rPr lang="en-US" sz="2000" b="0" i="1" dirty="0" smtClean="0">
                          <a:latin typeface="Cambria Math"/>
                        </a:rPr>
                        <m:t>𝑥</m:t>
                      </m:r>
                      <m:r>
                        <a:rPr lang="en-US" sz="2000" b="0" i="1" dirty="0" smtClean="0">
                          <a:latin typeface="Cambria Math"/>
                        </a:rPr>
                        <m:t>,</m:t>
                      </m:r>
                      <m:r>
                        <a:rPr lang="en-US" sz="2000" b="0" i="1" dirty="0" smtClean="0">
                          <a:latin typeface="Cambria Math"/>
                        </a:rPr>
                        <m:t>𝑦</m:t>
                      </m:r>
                      <m:r>
                        <a:rPr lang="en-US" sz="2000" b="0" i="1" dirty="0" smtClean="0">
                          <a:latin typeface="Cambria Math"/>
                        </a:rPr>
                        <m:t>)≡</m:t>
                      </m:r>
                      <m:func>
                        <m:func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/>
                              <a:ea typeface="Cambria Math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000" dirty="0">
                  <a:latin typeface="+mj-lt"/>
                </a:endParaRPr>
              </a:p>
              <a:p>
                <a:endParaRPr lang="en-US" sz="2000" dirty="0">
                  <a:latin typeface="+mj-lt"/>
                </a:endParaRPr>
              </a:p>
              <a:p>
                <a:r>
                  <a:rPr lang="en-US" sz="2000" dirty="0">
                    <a:latin typeface="+mj-lt"/>
                  </a:rPr>
                  <a:t>Compute the cosine similarity between the context score vectors to estimate word similarity by type.</a:t>
                </a:r>
              </a:p>
              <a:p>
                <a:r>
                  <a:rPr lang="en-US" sz="2000" dirty="0">
                    <a:latin typeface="+mj-lt"/>
                  </a:rPr>
                  <a:t> </a:t>
                </a:r>
              </a:p>
              <a:p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60" y="1187875"/>
                <a:ext cx="5486145" cy="4118692"/>
              </a:xfrm>
              <a:prstGeom prst="rect">
                <a:avLst/>
              </a:prstGeom>
              <a:blipFill rotWithShape="1">
                <a:blip r:embed="rId5"/>
                <a:stretch>
                  <a:fillRect l="-1111" t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"/>
          <a:stretch/>
        </p:blipFill>
        <p:spPr bwMode="auto">
          <a:xfrm>
            <a:off x="6119446" y="1187875"/>
            <a:ext cx="6290876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"/>
          <a:stretch/>
        </p:blipFill>
        <p:spPr bwMode="auto">
          <a:xfrm>
            <a:off x="6119445" y="3907787"/>
            <a:ext cx="6274835" cy="2271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5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Word Analogy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75426" y="1276220"/>
                <a:ext cx="11861049" cy="427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3"/>
                <a:r>
                  <a:rPr lang="en-US" sz="2800" dirty="0">
                    <a:latin typeface="+mj-lt"/>
                  </a:rPr>
                  <a:t>man is to woman as king is to _?</a:t>
                </a:r>
              </a:p>
              <a:p>
                <a:pPr lvl="3"/>
                <a:r>
                  <a:rPr lang="en-US" sz="2800" dirty="0">
                    <a:latin typeface="+mj-lt"/>
                  </a:rPr>
                  <a:t>good is to best as smart is to _?</a:t>
                </a:r>
              </a:p>
              <a:p>
                <a:pPr lvl="3"/>
                <a:r>
                  <a:rPr lang="en-US" sz="2800" dirty="0">
                    <a:latin typeface="+mj-lt"/>
                  </a:rPr>
                  <a:t>china is to beijing as russia is to _?</a:t>
                </a:r>
              </a:p>
              <a:p>
                <a:pPr lvl="3"/>
                <a:endParaRPr lang="en-US" sz="2800" dirty="0">
                  <a:latin typeface="+mj-lt"/>
                </a:endParaRPr>
              </a:p>
              <a:p>
                <a:r>
                  <a:rPr lang="en-US" sz="2800" dirty="0">
                    <a:latin typeface="+mj-lt"/>
                  </a:rPr>
                  <a:t>Turns out the word-context based vector model we just learnt is good for such analogy tasks,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 smtClean="0">
                              <a:latin typeface="Cambria Math"/>
                            </a:rPr>
                            <m:t>𝑘𝑖𝑛𝑔</m:t>
                          </m:r>
                        </m:e>
                      </m:d>
                      <m:r>
                        <a:rPr lang="en-US" sz="2800" b="0" i="1" dirty="0" smtClean="0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 smtClean="0">
                              <a:latin typeface="Cambria Math"/>
                            </a:rPr>
                            <m:t>𝑚𝑎𝑛</m:t>
                          </m:r>
                        </m:e>
                      </m:d>
                      <m:r>
                        <a:rPr lang="en-US" sz="2800" b="0" i="1" dirty="0" smtClean="0">
                          <a:latin typeface="Cambria Math"/>
                        </a:rPr>
                        <m:t>+</m:t>
                      </m:r>
                      <m:r>
                        <a:rPr lang="en-US" sz="2800" i="1" dirty="0" smtClean="0">
                          <a:latin typeface="Cambria Math"/>
                        </a:rPr>
                        <m:t>[</m:t>
                      </m:r>
                      <m:r>
                        <a:rPr lang="en-US" sz="2800" i="1" dirty="0" smtClean="0">
                          <a:latin typeface="Cambria Math"/>
                        </a:rPr>
                        <m:t>𝑤𝑜𝑚𝑎𝑛</m:t>
                      </m:r>
                      <m:r>
                        <a:rPr lang="en-US" sz="2800" i="1" dirty="0" smtClean="0">
                          <a:latin typeface="Cambria Math"/>
                        </a:rPr>
                        <m:t>]≈[</m:t>
                      </m:r>
                      <m:r>
                        <a:rPr lang="en-US" sz="2800" i="1" dirty="0" smtClean="0">
                          <a:latin typeface="Cambria Math"/>
                        </a:rPr>
                        <m:t>𝑞𝑢𝑒𝑒𝑛</m:t>
                      </m:r>
                      <m:r>
                        <a:rPr lang="en-US" sz="2800" i="1" dirty="0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  <a:p>
                <a:endParaRPr lang="en-US" sz="2800" dirty="0">
                  <a:latin typeface="+mj-lt"/>
                </a:endParaRPr>
              </a:p>
              <a:p>
                <a:endParaRPr lang="en-US" sz="2800" dirty="0">
                  <a:latin typeface="+mj-lt"/>
                </a:endParaRPr>
              </a:p>
              <a:p>
                <a:r>
                  <a:rPr lang="en-US" sz="2000" dirty="0">
                    <a:latin typeface="+mj-lt"/>
                  </a:rPr>
                  <a:t>Levy, Goldberg, and Israel, </a:t>
                </a:r>
                <a:r>
                  <a:rPr lang="en-US" sz="2000" u="sng" dirty="0">
                    <a:solidFill>
                      <a:srgbClr val="00B2E2"/>
                    </a:solidFill>
                    <a:latin typeface="+mj-lt"/>
                  </a:rPr>
                  <a:t>Linguistic Regularities in Sparse and Explicit Word Representations</a:t>
                </a:r>
                <a:r>
                  <a:rPr lang="en-US" sz="2000" dirty="0">
                    <a:latin typeface="+mj-lt"/>
                  </a:rPr>
                  <a:t>, CoNLL.2014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26" y="1276220"/>
                <a:ext cx="11861049" cy="4278094"/>
              </a:xfrm>
              <a:prstGeom prst="rect">
                <a:avLst/>
              </a:prstGeom>
              <a:blipFill rotWithShape="1">
                <a:blip r:embed="rId3"/>
                <a:stretch>
                  <a:fillRect l="-1028" t="-1425" r="-1336" b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72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504717" y="246351"/>
            <a:ext cx="11889564" cy="75245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Embeddings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0760" y="1187875"/>
            <a:ext cx="640054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The vectors we have been discussing so far are very high-dimensional (thousands, or even millions) and sparse.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But there are techniques to learn lower-dimensional dense vectors for words using the same intuitions.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These dense vectors are called embeddings.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981" y="1301990"/>
            <a:ext cx="5175216" cy="4172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835276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504717" y="246351"/>
            <a:ext cx="11889564" cy="75245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Learning Dense Embeddings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0760" y="1187875"/>
            <a:ext cx="54158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+mj-lt"/>
              </a:rPr>
              <a:t>Matrix Factorization</a:t>
            </a:r>
          </a:p>
          <a:p>
            <a:r>
              <a:rPr lang="en-US" sz="2200" dirty="0">
                <a:latin typeface="+mj-lt"/>
              </a:rPr>
              <a:t>Factorize word-context matrix.</a:t>
            </a:r>
          </a:p>
          <a:p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r>
              <a:rPr lang="en-US" sz="2200" dirty="0">
                <a:latin typeface="+mj-lt"/>
              </a:rPr>
              <a:t>E.g.,</a:t>
            </a:r>
          </a:p>
          <a:p>
            <a:pPr lvl="1"/>
            <a:r>
              <a:rPr lang="en-US" sz="2200" dirty="0">
                <a:latin typeface="+mj-lt"/>
              </a:rPr>
              <a:t>LDA (Word-Document),</a:t>
            </a:r>
          </a:p>
          <a:p>
            <a:pPr lvl="1"/>
            <a:r>
              <a:rPr lang="en-US" sz="2200" dirty="0">
                <a:latin typeface="+mj-lt"/>
              </a:rPr>
              <a:t>GloVe (Word-NeighboringWord)</a:t>
            </a:r>
          </a:p>
          <a:p>
            <a:endParaRPr lang="en-US" sz="2200" dirty="0">
              <a:latin typeface="+mj-lt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98" y="2063549"/>
            <a:ext cx="4290477" cy="1718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637859" y="1187875"/>
            <a:ext cx="579861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+mj-lt"/>
              </a:rPr>
              <a:t>Neural Networks</a:t>
            </a:r>
          </a:p>
          <a:p>
            <a:r>
              <a:rPr lang="en-US" sz="2200" dirty="0">
                <a:latin typeface="+mj-lt"/>
              </a:rPr>
              <a:t>A neural network with a bottleneck, word and context as input and output respectively.</a:t>
            </a:r>
          </a:p>
          <a:p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r>
              <a:rPr lang="en-US" sz="2200" dirty="0">
                <a:latin typeface="+mj-lt"/>
              </a:rPr>
              <a:t>E.g.,</a:t>
            </a:r>
          </a:p>
          <a:p>
            <a:pPr lvl="1"/>
            <a:r>
              <a:rPr lang="en-US" sz="2200" dirty="0">
                <a:latin typeface="+mj-lt"/>
              </a:rPr>
              <a:t>Word2vec (Word-Neighboringword)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832" y="2475914"/>
            <a:ext cx="3588578" cy="1909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4608" y="5297265"/>
            <a:ext cx="12099673" cy="116185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Deerwester, Dumais, Landauer, Furnas, and Harshman, </a:t>
            </a:r>
            <a:r>
              <a:rPr lang="en-US" sz="1900" u="sng" dirty="0">
                <a:solidFill>
                  <a:srgbClr val="00B2E2"/>
                </a:solidFill>
                <a:latin typeface="+mj-lt"/>
              </a:rPr>
              <a:t>Indexing by latent semantic analysis</a:t>
            </a:r>
            <a:r>
              <a:rPr lang="en-US" sz="1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, JASIS,1990.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Pennington, Socher, and Manning, </a:t>
            </a:r>
            <a:r>
              <a:rPr lang="en-US" sz="1900" u="sng" dirty="0">
                <a:solidFill>
                  <a:srgbClr val="00BCF2"/>
                </a:solidFill>
                <a:latin typeface="+mj-lt"/>
              </a:rPr>
              <a:t>GloVe: Global Vectors for Word Representation</a:t>
            </a:r>
            <a:r>
              <a:rPr lang="en-US" sz="1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, EMNLP, 2014. Mikolov, Sutskever, Chen, Corrado, and Dean, </a:t>
            </a:r>
            <a:r>
              <a:rPr lang="en-US" sz="1900" u="sng" dirty="0">
                <a:solidFill>
                  <a:srgbClr val="00BCF2"/>
                </a:solidFill>
                <a:latin typeface="+mj-lt"/>
              </a:rPr>
              <a:t>Distributed resentations of Words and phrases and their compositionality</a:t>
            </a:r>
            <a:r>
              <a:rPr lang="en-US" sz="1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, NIPS, 2013.</a:t>
            </a:r>
          </a:p>
        </p:txBody>
      </p:sp>
    </p:spTree>
    <p:extLst>
      <p:ext uri="{BB962C8B-B14F-4D97-AF65-F5344CB8AC3E}">
        <p14:creationId xmlns:p14="http://schemas.microsoft.com/office/powerpoint/2010/main" val="308551580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13BCDC-AC29-B44C-B4AB-69AE80387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4283EA-5AE8-4842-8A57-66C90A431B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4320" y="1655181"/>
            <a:ext cx="5443256" cy="4136517"/>
          </a:xfrm>
        </p:spPr>
        <p:txBody>
          <a:bodyPr>
            <a:normAutofit/>
          </a:bodyPr>
          <a:lstStyle/>
          <a:p>
            <a:r>
              <a:rPr lang="en-US" dirty="0"/>
              <a:t>A set of 2-layer networks that perform the mapping</a:t>
            </a:r>
          </a:p>
          <a:p>
            <a:pPr lvl="1"/>
            <a:r>
              <a:rPr lang="en-US" dirty="0"/>
              <a:t>Continuous Bag of Words (CBOW) networks predict current word from a context of 5 (default) surrounding words. </a:t>
            </a:r>
          </a:p>
          <a:p>
            <a:pPr lvl="2"/>
            <a:r>
              <a:rPr lang="en-US" dirty="0"/>
              <a:t>Order is not important</a:t>
            </a:r>
          </a:p>
          <a:p>
            <a:pPr lvl="1"/>
            <a:r>
              <a:rPr lang="en-US" dirty="0"/>
              <a:t>Continuous skip-gram uses the current word to predict the context (10 words by default). </a:t>
            </a:r>
          </a:p>
          <a:p>
            <a:pPr lvl="2"/>
            <a:r>
              <a:rPr lang="en-US" dirty="0"/>
              <a:t>Closer words weigh more heavily 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21E075B-F79E-544A-B5CE-E6ECEDDEA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283" y="1655181"/>
            <a:ext cx="6808192" cy="396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8316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504717" y="246351"/>
            <a:ext cx="11889564" cy="75245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  <a:cs typeface="Segoe UI Light" panose="020B0502040204020203" pitchFamily="34" charset="0"/>
              </a:rPr>
              <a:t>How Do Word Analogies Work?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540070" y="1192935"/>
                <a:ext cx="6324964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Visually, the vector {china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  <a:cs typeface="Segoe UI Light" panose="020B0502040204020203" pitchFamily="34" charset="0"/>
                      </a:rPr>
                      <m:t>→ </m:t>
                    </m:r>
                  </m:oMath>
                </a14:m>
                <a:r>
                  <a:rPr lang="en-US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beijing} turns out to be almost parallel to the vector {russia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  <a:cs typeface="Segoe UI Light" panose="020B0502040204020203" pitchFamily="34" charset="0"/>
                      </a:rPr>
                      <m:t>→ </m:t>
                    </m:r>
                  </m:oMath>
                </a14:m>
                <a:r>
                  <a:rPr lang="en-US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moscow}.</a:t>
                </a:r>
              </a:p>
              <a:p>
                <a:endParaRPr 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r>
                  <a:rPr lang="en-US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For a lot more information:</a:t>
                </a:r>
              </a:p>
              <a:p>
                <a:endParaRPr 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r>
                  <a:rPr lang="en-US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Arora, et al. </a:t>
                </a:r>
                <a:r>
                  <a:rPr lang="en-US" sz="2800" u="sng" dirty="0">
                    <a:solidFill>
                      <a:srgbClr val="00BCF2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RAND-WALK: A Latent variable Model approach Word Embeddings</a:t>
                </a:r>
                <a:r>
                  <a:rPr lang="en-US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 2015.</a:t>
                </a: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70" y="1192935"/>
                <a:ext cx="6324964" cy="3970318"/>
              </a:xfrm>
              <a:prstGeom prst="rect">
                <a:avLst/>
              </a:prstGeom>
              <a:blipFill>
                <a:blip r:embed="rId2"/>
                <a:stretch>
                  <a:fillRect l="-2004" t="-1592" r="-1804" b="-2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6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" r="2077" b="3481"/>
          <a:stretch/>
        </p:blipFill>
        <p:spPr bwMode="auto">
          <a:xfrm>
            <a:off x="7017824" y="1336431"/>
            <a:ext cx="5036451" cy="3629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7017823" y="5225024"/>
            <a:ext cx="56008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Mikolov, Sutskever, Chen, Corrado, and Dean, </a:t>
            </a:r>
            <a:r>
              <a:rPr lang="en-US" sz="1600" u="sng" dirty="0">
                <a:solidFill>
                  <a:srgbClr val="00BC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Distributed representations of words and phrasses and their compositionality</a:t>
            </a:r>
            <a:r>
              <a:rPr lang="en-US" sz="16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NIPS, 2013.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1553976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504717" y="246351"/>
            <a:ext cx="11889564" cy="75245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  <a:cs typeface="Segoe UI Light" panose="020B0502040204020203" pitchFamily="34" charset="0"/>
              </a:rPr>
              <a:t>What’s Next?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0069" y="1308294"/>
            <a:ext cx="92791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cs typeface="Segoe UI Light" panose="020B0502040204020203" pitchFamily="34" charset="0"/>
              </a:rPr>
              <a:t>Train your own or use a pre-trained embedding</a:t>
            </a:r>
          </a:p>
          <a:p>
            <a:pPr lvl="1"/>
            <a:r>
              <a:rPr lang="en-US" sz="2800" u="sng" dirty="0">
                <a:solidFill>
                  <a:srgbClr val="00B2E2"/>
                </a:solidFill>
                <a:latin typeface="+mj-lt"/>
                <a:cs typeface="Segoe UI Light" panose="020B0502040204020203" pitchFamily="34" charset="0"/>
              </a:rPr>
              <a:t>Word2vec</a:t>
            </a:r>
          </a:p>
          <a:p>
            <a:pPr lvl="1"/>
            <a:r>
              <a:rPr lang="en-US" sz="2800" u="sng" dirty="0">
                <a:solidFill>
                  <a:srgbClr val="00B2E2"/>
                </a:solidFill>
                <a:latin typeface="+mj-lt"/>
                <a:cs typeface="Segoe UI Light" panose="020B0502040204020203" pitchFamily="34" charset="0"/>
              </a:rPr>
              <a:t>Word2vec trained on queries</a:t>
            </a:r>
          </a:p>
          <a:p>
            <a:pPr lvl="1"/>
            <a:r>
              <a:rPr lang="en-US" sz="2800" u="sng" dirty="0">
                <a:solidFill>
                  <a:srgbClr val="00B2E2"/>
                </a:solidFill>
                <a:latin typeface="+mj-lt"/>
                <a:cs typeface="Segoe UI Light" panose="020B0502040204020203" pitchFamily="34" charset="0"/>
              </a:rPr>
              <a:t>GloVe</a:t>
            </a:r>
          </a:p>
          <a:p>
            <a:endParaRPr lang="en-US" sz="2800" dirty="0">
              <a:latin typeface="+mj-lt"/>
              <a:cs typeface="Segoe UI Light" panose="020B0502040204020203" pitchFamily="34" charset="0"/>
            </a:endParaRPr>
          </a:p>
          <a:p>
            <a:endParaRPr lang="en-US" sz="2800" dirty="0">
              <a:latin typeface="+mj-lt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44505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8244" y="105833"/>
            <a:ext cx="3212300" cy="2137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403" y="105832"/>
            <a:ext cx="4779592" cy="1839301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7"/>
          <p:cNvSpPr txBox="1"/>
          <p:nvPr/>
        </p:nvSpPr>
        <p:spPr>
          <a:xfrm>
            <a:off x="7003668" y="845503"/>
            <a:ext cx="4728699" cy="551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27" tIns="124327" rIns="124327" bIns="124327" anchor="t" anchorCtr="0">
            <a:noAutofit/>
          </a:bodyPr>
          <a:lstStyle/>
          <a:p>
            <a:r>
              <a:rPr lang="en" sz="2448" i="1">
                <a:latin typeface="Times"/>
                <a:ea typeface="Times"/>
                <a:cs typeface="Times"/>
                <a:sym typeface="Times"/>
              </a:rPr>
              <a:t>A = </a:t>
            </a:r>
            <a:endParaRPr sz="2448" i="1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82" name="Google Shape;582;p57"/>
          <p:cNvSpPr txBox="1"/>
          <p:nvPr/>
        </p:nvSpPr>
        <p:spPr>
          <a:xfrm>
            <a:off x="9368017" y="2254148"/>
            <a:ext cx="1953735" cy="551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27" tIns="124327" rIns="124327" bIns="124327" anchor="t" anchorCtr="0">
            <a:noAutofit/>
          </a:bodyPr>
          <a:lstStyle/>
          <a:p>
            <a:r>
              <a:rPr lang="en" sz="2448" i="1" dirty="0">
                <a:latin typeface="Times"/>
                <a:ea typeface="Times"/>
                <a:cs typeface="Times"/>
                <a:sym typeface="Times"/>
              </a:rPr>
              <a:t>A = U𝚺Vᵀ</a:t>
            </a:r>
            <a:endParaRPr sz="2448" i="1" baseline="-25000" dirty="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83" name="Google Shape;583;p57"/>
          <p:cNvSpPr txBox="1"/>
          <p:nvPr/>
        </p:nvSpPr>
        <p:spPr>
          <a:xfrm>
            <a:off x="553534" y="2208252"/>
            <a:ext cx="2601885" cy="643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r>
              <a:rPr lang="en" sz="2448" i="1" dirty="0">
                <a:latin typeface="Times"/>
                <a:ea typeface="Times"/>
                <a:cs typeface="Times"/>
                <a:sym typeface="Times"/>
              </a:rPr>
              <a:t>    A ≅ </a:t>
            </a:r>
            <a:r>
              <a:rPr lang="en" sz="2448" i="1" dirty="0" err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 lang="en" sz="2448" i="1" baseline="-25000" dirty="0" err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lang="en" sz="2448" i="1" dirty="0">
                <a:latin typeface="Times"/>
                <a:ea typeface="Times"/>
                <a:cs typeface="Times"/>
                <a:sym typeface="Times"/>
              </a:rPr>
              <a:t>𝚺</a:t>
            </a:r>
            <a:r>
              <a:rPr lang="en" sz="2448" i="1" baseline="-25000" dirty="0" err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lang="en" sz="2448" i="1" dirty="0" err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lang="en" sz="2448" i="1" baseline="-25000" dirty="0" err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lang="en" sz="2448" i="1" dirty="0">
                <a:latin typeface="Times"/>
                <a:ea typeface="Times"/>
                <a:cs typeface="Times"/>
                <a:sym typeface="Times"/>
              </a:rPr>
              <a:t>ᵀ</a:t>
            </a:r>
            <a:endParaRPr sz="2448" i="1" dirty="0"/>
          </a:p>
        </p:txBody>
      </p:sp>
      <p:grpSp>
        <p:nvGrpSpPr>
          <p:cNvPr id="584" name="Google Shape;584;p57"/>
          <p:cNvGrpSpPr/>
          <p:nvPr/>
        </p:nvGrpSpPr>
        <p:grpSpPr>
          <a:xfrm>
            <a:off x="667901" y="2889669"/>
            <a:ext cx="2241761" cy="1599929"/>
            <a:chOff x="182625" y="3195662"/>
            <a:chExt cx="1648504" cy="1176525"/>
          </a:xfrm>
        </p:grpSpPr>
        <p:pic>
          <p:nvPicPr>
            <p:cNvPr id="585" name="Google Shape;585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8200" y="3195662"/>
              <a:ext cx="1062929" cy="1176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57"/>
            <p:cNvSpPr txBox="1"/>
            <p:nvPr/>
          </p:nvSpPr>
          <p:spPr>
            <a:xfrm>
              <a:off x="182625" y="3602425"/>
              <a:ext cx="656450" cy="36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4327" tIns="124327" rIns="124327" bIns="124327" anchor="ctr" anchorCtr="0">
              <a:noAutofit/>
            </a:bodyPr>
            <a:lstStyle/>
            <a:p>
              <a:r>
                <a:rPr lang="en" sz="2448" i="1" dirty="0">
                  <a:latin typeface="Times"/>
                  <a:ea typeface="Times"/>
                  <a:cs typeface="Times"/>
                  <a:sym typeface="Times"/>
                </a:rPr>
                <a:t>U</a:t>
              </a:r>
              <a:r>
                <a:rPr lang="en" sz="2448" i="1" baseline="-25000" dirty="0">
                  <a:latin typeface="Times"/>
                  <a:ea typeface="Times"/>
                  <a:cs typeface="Times"/>
                  <a:sym typeface="Times"/>
                </a:rPr>
                <a:t>2 </a:t>
              </a:r>
              <a:r>
                <a:rPr lang="en" sz="2448" i="1" dirty="0">
                  <a:latin typeface="Times"/>
                  <a:ea typeface="Times"/>
                  <a:cs typeface="Times"/>
                  <a:sym typeface="Times"/>
                </a:rPr>
                <a:t>=</a:t>
              </a:r>
              <a:endParaRPr sz="2448" i="1" dirty="0"/>
            </a:p>
          </p:txBody>
        </p:sp>
      </p:grpSp>
      <p:grpSp>
        <p:nvGrpSpPr>
          <p:cNvPr id="587" name="Google Shape;587;p57"/>
          <p:cNvGrpSpPr/>
          <p:nvPr/>
        </p:nvGrpSpPr>
        <p:grpSpPr>
          <a:xfrm>
            <a:off x="3109803" y="3307526"/>
            <a:ext cx="2169882" cy="764217"/>
            <a:chOff x="2195629" y="2902050"/>
            <a:chExt cx="1595646" cy="561975"/>
          </a:xfrm>
        </p:grpSpPr>
        <p:pic>
          <p:nvPicPr>
            <p:cNvPr id="588" name="Google Shape;588;p57"/>
            <p:cNvPicPr preferRelativeResize="0"/>
            <p:nvPr/>
          </p:nvPicPr>
          <p:blipFill rotWithShape="1">
            <a:blip r:embed="rId6">
              <a:alphaModFix/>
            </a:blip>
            <a:srcRect l="27067" r="4822"/>
            <a:stretch/>
          </p:blipFill>
          <p:spPr>
            <a:xfrm>
              <a:off x="2798625" y="2902050"/>
              <a:ext cx="992650" cy="561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9" name="Google Shape;589;p57"/>
            <p:cNvSpPr txBox="1"/>
            <p:nvPr/>
          </p:nvSpPr>
          <p:spPr>
            <a:xfrm>
              <a:off x="2195629" y="2970025"/>
              <a:ext cx="667297" cy="36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4327" tIns="124327" rIns="124327" bIns="124327" anchor="ctr" anchorCtr="0">
              <a:noAutofit/>
            </a:bodyPr>
            <a:lstStyle/>
            <a:p>
              <a:r>
                <a:rPr lang="en" sz="2448" i="1" dirty="0">
                  <a:latin typeface="Times"/>
                  <a:ea typeface="Times"/>
                  <a:cs typeface="Times"/>
                  <a:sym typeface="Times"/>
                </a:rPr>
                <a:t>𝚺</a:t>
              </a:r>
              <a:r>
                <a:rPr lang="en" sz="2448" i="1" baseline="-25000" dirty="0">
                  <a:latin typeface="Times"/>
                  <a:ea typeface="Times"/>
                  <a:cs typeface="Times"/>
                  <a:sym typeface="Times"/>
                </a:rPr>
                <a:t>2  </a:t>
              </a:r>
              <a:r>
                <a:rPr lang="en" sz="2448" i="1" dirty="0">
                  <a:latin typeface="Times"/>
                  <a:ea typeface="Times"/>
                  <a:cs typeface="Times"/>
                  <a:sym typeface="Times"/>
                </a:rPr>
                <a:t>=</a:t>
              </a:r>
              <a:endParaRPr sz="2448" i="1" dirty="0"/>
            </a:p>
          </p:txBody>
        </p:sp>
      </p:grpSp>
      <p:grpSp>
        <p:nvGrpSpPr>
          <p:cNvPr id="590" name="Google Shape;590;p57"/>
          <p:cNvGrpSpPr/>
          <p:nvPr/>
        </p:nvGrpSpPr>
        <p:grpSpPr>
          <a:xfrm>
            <a:off x="427511" y="4725622"/>
            <a:ext cx="4945499" cy="518113"/>
            <a:chOff x="343927" y="4074850"/>
            <a:chExt cx="3636727" cy="381000"/>
          </a:xfrm>
        </p:grpSpPr>
        <p:pic>
          <p:nvPicPr>
            <p:cNvPr id="591" name="Google Shape;591;p5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94579" y="4074850"/>
              <a:ext cx="2886075" cy="38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2" name="Google Shape;592;p57"/>
            <p:cNvSpPr txBox="1"/>
            <p:nvPr/>
          </p:nvSpPr>
          <p:spPr>
            <a:xfrm>
              <a:off x="343927" y="4083850"/>
              <a:ext cx="804672" cy="36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4327" tIns="124327" rIns="124327" bIns="124327" anchor="ctr" anchorCtr="0">
              <a:noAutofit/>
            </a:bodyPr>
            <a:lstStyle/>
            <a:p>
              <a:r>
                <a:rPr lang="en" sz="2448" i="1" dirty="0" err="1">
                  <a:latin typeface="Times"/>
                  <a:ea typeface="Times"/>
                  <a:cs typeface="Times"/>
                  <a:sym typeface="Times"/>
                </a:rPr>
                <a:t>V</a:t>
              </a:r>
              <a:r>
                <a:rPr lang="en" sz="2448" i="1" baseline="-25000" dirty="0" err="1">
                  <a:latin typeface="Times"/>
                  <a:ea typeface="Times"/>
                  <a:cs typeface="Times"/>
                  <a:sym typeface="Times"/>
                </a:rPr>
                <a:t>k</a:t>
              </a:r>
              <a:r>
                <a:rPr lang="en" sz="2448" i="1" dirty="0">
                  <a:latin typeface="Times"/>
                  <a:ea typeface="Times"/>
                  <a:cs typeface="Times"/>
                  <a:sym typeface="Times"/>
                </a:rPr>
                <a:t>ᵀ</a:t>
              </a:r>
              <a:r>
                <a:rPr lang="en" sz="2448" i="1" dirty="0"/>
                <a:t> </a:t>
              </a:r>
              <a:r>
                <a:rPr lang="en" sz="2448" i="1" baseline="-25000" dirty="0">
                  <a:latin typeface="Times"/>
                  <a:ea typeface="Times"/>
                  <a:cs typeface="Times"/>
                  <a:sym typeface="Times"/>
                </a:rPr>
                <a:t> </a:t>
              </a:r>
              <a:r>
                <a:rPr lang="en" sz="2448" i="1" dirty="0">
                  <a:latin typeface="Times"/>
                  <a:ea typeface="Times"/>
                  <a:cs typeface="Times"/>
                  <a:sym typeface="Times"/>
                </a:rPr>
                <a:t>=</a:t>
              </a:r>
              <a:endParaRPr sz="2448" i="1" dirty="0"/>
            </a:p>
          </p:txBody>
        </p:sp>
      </p:grpSp>
      <p:pic>
        <p:nvPicPr>
          <p:cNvPr id="593" name="Google Shape;593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93192" y="5416184"/>
            <a:ext cx="7149959" cy="1502528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57"/>
          <p:cNvSpPr txBox="1"/>
          <p:nvPr/>
        </p:nvSpPr>
        <p:spPr>
          <a:xfrm>
            <a:off x="293324" y="6269150"/>
            <a:ext cx="4728699" cy="551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27" tIns="124327" rIns="124327" bIns="124327" anchor="t" anchorCtr="0">
            <a:noAutofit/>
          </a:bodyPr>
          <a:lstStyle/>
          <a:p>
            <a:r>
              <a:rPr lang="en" sz="1200" dirty="0">
                <a:latin typeface="Roboto Mono"/>
                <a:ea typeface="Roboto Mono"/>
                <a:cs typeface="Roboto Mono"/>
                <a:sym typeface="Roboto Mono"/>
              </a:rPr>
              <a:t>Courtesy: http://</a:t>
            </a:r>
            <a:r>
              <a:rPr lang="en" sz="1200" dirty="0" err="1">
                <a:latin typeface="Roboto Mono"/>
                <a:ea typeface="Roboto Mono"/>
                <a:cs typeface="Roboto Mono"/>
                <a:sym typeface="Roboto Mono"/>
              </a:rPr>
              <a:t>webhome.cs.uvic.ca</a:t>
            </a:r>
            <a:r>
              <a:rPr lang="en" sz="1200" dirty="0">
                <a:latin typeface="Roboto Mono"/>
                <a:ea typeface="Roboto Mono"/>
                <a:cs typeface="Roboto Mono"/>
                <a:sym typeface="Roboto Mono"/>
              </a:rPr>
              <a:t>/~</a:t>
            </a:r>
            <a:r>
              <a:rPr lang="en" sz="1200" dirty="0" err="1">
                <a:latin typeface="Roboto Mono"/>
                <a:ea typeface="Roboto Mono"/>
                <a:cs typeface="Roboto Mono"/>
                <a:sym typeface="Roboto Mono"/>
              </a:rPr>
              <a:t>thomo</a:t>
            </a:r>
            <a:r>
              <a:rPr lang="en" sz="1200" dirty="0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200" dirty="0" err="1">
                <a:latin typeface="Roboto Mono"/>
                <a:ea typeface="Roboto Mono"/>
                <a:cs typeface="Roboto Mono"/>
                <a:sym typeface="Roboto Mono"/>
              </a:rPr>
              <a:t>svd.pdf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5" name="Google Shape;595;p57"/>
          <p:cNvSpPr txBox="1"/>
          <p:nvPr/>
        </p:nvSpPr>
        <p:spPr>
          <a:xfrm>
            <a:off x="4017243" y="2269898"/>
            <a:ext cx="4779592" cy="552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27" tIns="124327" rIns="124327" bIns="124327" anchor="t" anchorCtr="0">
            <a:noAutofit/>
          </a:bodyPr>
          <a:lstStyle/>
          <a:p>
            <a:r>
              <a:rPr lang="en" sz="2448" dirty="0">
                <a:latin typeface="Roboto"/>
                <a:ea typeface="Roboto"/>
                <a:cs typeface="Roboto"/>
                <a:sym typeface="Roboto"/>
              </a:rPr>
              <a:t>Embedding by Matrix Factorization</a:t>
            </a:r>
            <a:endParaRPr sz="2448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6" name="Google Shape;596;p57"/>
          <p:cNvPicPr preferRelativeResize="0"/>
          <p:nvPr/>
        </p:nvPicPr>
        <p:blipFill rotWithShape="1">
          <a:blip r:embed="rId9">
            <a:alphaModFix/>
          </a:blip>
          <a:srcRect l="17180" r="4011"/>
          <a:stretch/>
        </p:blipFill>
        <p:spPr>
          <a:xfrm>
            <a:off x="8300787" y="3490531"/>
            <a:ext cx="3103204" cy="128233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7"/>
          <p:cNvSpPr/>
          <p:nvPr/>
        </p:nvSpPr>
        <p:spPr>
          <a:xfrm>
            <a:off x="8500926" y="3620331"/>
            <a:ext cx="1149232" cy="41857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endParaRPr sz="2448"/>
          </a:p>
        </p:txBody>
      </p:sp>
      <p:sp>
        <p:nvSpPr>
          <p:cNvPr id="598" name="Google Shape;598;p57"/>
          <p:cNvSpPr txBox="1"/>
          <p:nvPr/>
        </p:nvSpPr>
        <p:spPr>
          <a:xfrm>
            <a:off x="7469580" y="3884895"/>
            <a:ext cx="907088" cy="493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27" tIns="124327" rIns="124327" bIns="124327" anchor="ctr" anchorCtr="0">
            <a:noAutofit/>
          </a:bodyPr>
          <a:lstStyle/>
          <a:p>
            <a:r>
              <a:rPr lang="en" sz="2448" i="1">
                <a:latin typeface="Times"/>
                <a:ea typeface="Times"/>
                <a:cs typeface="Times"/>
                <a:sym typeface="Times"/>
              </a:rPr>
              <a:t>𝚺</a:t>
            </a:r>
            <a:r>
              <a:rPr lang="en" sz="2448" i="1" baseline="-25000">
                <a:latin typeface="Times"/>
                <a:ea typeface="Times"/>
                <a:cs typeface="Times"/>
                <a:sym typeface="Times"/>
              </a:rPr>
              <a:t>  </a:t>
            </a:r>
            <a:r>
              <a:rPr lang="en" sz="2448" i="1">
                <a:latin typeface="Times"/>
                <a:ea typeface="Times"/>
                <a:cs typeface="Times"/>
                <a:sym typeface="Times"/>
              </a:rPr>
              <a:t>=</a:t>
            </a:r>
            <a:endParaRPr sz="2448" i="1"/>
          </a:p>
        </p:txBody>
      </p:sp>
    </p:spTree>
    <p:extLst>
      <p:ext uri="{BB962C8B-B14F-4D97-AF65-F5344CB8AC3E}">
        <p14:creationId xmlns:p14="http://schemas.microsoft.com/office/powerpoint/2010/main" val="3194755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B251E-434E-4F40-9068-976340E2A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1105539"/>
          </a:xfrm>
        </p:spPr>
        <p:txBody>
          <a:bodyPr/>
          <a:lstStyle/>
          <a:p>
            <a:r>
              <a:rPr lang="en-US" dirty="0"/>
              <a:t>One-Hot Encoding</a:t>
            </a:r>
          </a:p>
        </p:txBody>
      </p:sp>
      <p:grpSp>
        <p:nvGrpSpPr>
          <p:cNvPr id="5" name="Google Shape;424;p49">
            <a:extLst>
              <a:ext uri="{FF2B5EF4-FFF2-40B4-BE49-F238E27FC236}">
                <a16:creationId xmlns:a16="http://schemas.microsoft.com/office/drawing/2014/main" id="{88B0C18C-0F05-D243-9323-00653941005B}"/>
              </a:ext>
            </a:extLst>
          </p:cNvPr>
          <p:cNvGrpSpPr/>
          <p:nvPr/>
        </p:nvGrpSpPr>
        <p:grpSpPr>
          <a:xfrm>
            <a:off x="4760061" y="1848304"/>
            <a:ext cx="423586" cy="4119307"/>
            <a:chOff x="4374300" y="2875684"/>
            <a:chExt cx="169200" cy="1356000"/>
          </a:xfrm>
        </p:grpSpPr>
        <p:sp>
          <p:nvSpPr>
            <p:cNvPr id="6" name="Google Shape;425;p49">
              <a:extLst>
                <a:ext uri="{FF2B5EF4-FFF2-40B4-BE49-F238E27FC236}">
                  <a16:creationId xmlns:a16="http://schemas.microsoft.com/office/drawing/2014/main" id="{6AF024A9-E578-554B-9808-AD85B24E0784}"/>
                </a:ext>
              </a:extLst>
            </p:cNvPr>
            <p:cNvSpPr/>
            <p:nvPr/>
          </p:nvSpPr>
          <p:spPr>
            <a:xfrm>
              <a:off x="4374300" y="3050884"/>
              <a:ext cx="169200" cy="1752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26;p49">
              <a:extLst>
                <a:ext uri="{FF2B5EF4-FFF2-40B4-BE49-F238E27FC236}">
                  <a16:creationId xmlns:a16="http://schemas.microsoft.com/office/drawing/2014/main" id="{06761DC3-F4E7-8B4E-8019-8F6F71DCEBAA}"/>
                </a:ext>
              </a:extLst>
            </p:cNvPr>
            <p:cNvSpPr/>
            <p:nvPr/>
          </p:nvSpPr>
          <p:spPr>
            <a:xfrm>
              <a:off x="4374300" y="3226084"/>
              <a:ext cx="169200" cy="1752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27;p49">
              <a:extLst>
                <a:ext uri="{FF2B5EF4-FFF2-40B4-BE49-F238E27FC236}">
                  <a16:creationId xmlns:a16="http://schemas.microsoft.com/office/drawing/2014/main" id="{9A5DB095-02F2-7042-B767-86C00A144839}"/>
                </a:ext>
              </a:extLst>
            </p:cNvPr>
            <p:cNvSpPr/>
            <p:nvPr/>
          </p:nvSpPr>
          <p:spPr>
            <a:xfrm>
              <a:off x="4374300" y="3378484"/>
              <a:ext cx="169200" cy="1752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8;p49">
              <a:extLst>
                <a:ext uri="{FF2B5EF4-FFF2-40B4-BE49-F238E27FC236}">
                  <a16:creationId xmlns:a16="http://schemas.microsoft.com/office/drawing/2014/main" id="{2B5B8357-54EA-C548-9DA7-25C006EF5059}"/>
                </a:ext>
              </a:extLst>
            </p:cNvPr>
            <p:cNvSpPr/>
            <p:nvPr/>
          </p:nvSpPr>
          <p:spPr>
            <a:xfrm>
              <a:off x="4374300" y="3530884"/>
              <a:ext cx="169200" cy="1752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29;p49">
              <a:extLst>
                <a:ext uri="{FF2B5EF4-FFF2-40B4-BE49-F238E27FC236}">
                  <a16:creationId xmlns:a16="http://schemas.microsoft.com/office/drawing/2014/main" id="{703DD6E7-2A2E-1946-9828-C51C08D49B85}"/>
                </a:ext>
              </a:extLst>
            </p:cNvPr>
            <p:cNvSpPr/>
            <p:nvPr/>
          </p:nvSpPr>
          <p:spPr>
            <a:xfrm>
              <a:off x="4374300" y="3706084"/>
              <a:ext cx="169200" cy="175200"/>
            </a:xfrm>
            <a:prstGeom prst="rect">
              <a:avLst/>
            </a:prstGeom>
            <a:solidFill>
              <a:srgbClr val="E6B8A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0;p49">
              <a:extLst>
                <a:ext uri="{FF2B5EF4-FFF2-40B4-BE49-F238E27FC236}">
                  <a16:creationId xmlns:a16="http://schemas.microsoft.com/office/drawing/2014/main" id="{F011642F-E1A5-7841-BDD9-A1A2205C1061}"/>
                </a:ext>
              </a:extLst>
            </p:cNvPr>
            <p:cNvSpPr/>
            <p:nvPr/>
          </p:nvSpPr>
          <p:spPr>
            <a:xfrm>
              <a:off x="4374300" y="3881284"/>
              <a:ext cx="169200" cy="1752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1;p49">
              <a:extLst>
                <a:ext uri="{FF2B5EF4-FFF2-40B4-BE49-F238E27FC236}">
                  <a16:creationId xmlns:a16="http://schemas.microsoft.com/office/drawing/2014/main" id="{E74E9D43-7C3B-5A49-9F50-304E59E47DD2}"/>
                </a:ext>
              </a:extLst>
            </p:cNvPr>
            <p:cNvSpPr/>
            <p:nvPr/>
          </p:nvSpPr>
          <p:spPr>
            <a:xfrm>
              <a:off x="4374300" y="4056484"/>
              <a:ext cx="169200" cy="1752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2;p49">
              <a:extLst>
                <a:ext uri="{FF2B5EF4-FFF2-40B4-BE49-F238E27FC236}">
                  <a16:creationId xmlns:a16="http://schemas.microsoft.com/office/drawing/2014/main" id="{631079BF-B64B-344C-A898-00AA52A4D29A}"/>
                </a:ext>
              </a:extLst>
            </p:cNvPr>
            <p:cNvSpPr/>
            <p:nvPr/>
          </p:nvSpPr>
          <p:spPr>
            <a:xfrm>
              <a:off x="4374300" y="2875684"/>
              <a:ext cx="169200" cy="1752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433;p49">
            <a:extLst>
              <a:ext uri="{FF2B5EF4-FFF2-40B4-BE49-F238E27FC236}">
                <a16:creationId xmlns:a16="http://schemas.microsoft.com/office/drawing/2014/main" id="{4E856B57-79FC-3C4A-A61E-A7D072004DEE}"/>
              </a:ext>
            </a:extLst>
          </p:cNvPr>
          <p:cNvGrpSpPr/>
          <p:nvPr/>
        </p:nvGrpSpPr>
        <p:grpSpPr>
          <a:xfrm>
            <a:off x="3818634" y="1877182"/>
            <a:ext cx="423586" cy="4107982"/>
            <a:chOff x="3757025" y="3025250"/>
            <a:chExt cx="169200" cy="1352272"/>
          </a:xfrm>
        </p:grpSpPr>
        <p:sp>
          <p:nvSpPr>
            <p:cNvPr id="15" name="Google Shape;434;p49">
              <a:extLst>
                <a:ext uri="{FF2B5EF4-FFF2-40B4-BE49-F238E27FC236}">
                  <a16:creationId xmlns:a16="http://schemas.microsoft.com/office/drawing/2014/main" id="{D3528AEA-C6AA-604E-B2D7-29ABC205ADB2}"/>
                </a:ext>
              </a:extLst>
            </p:cNvPr>
            <p:cNvSpPr/>
            <p:nvPr/>
          </p:nvSpPr>
          <p:spPr>
            <a:xfrm>
              <a:off x="3757025" y="3025250"/>
              <a:ext cx="169200" cy="1752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35;p49">
              <a:extLst>
                <a:ext uri="{FF2B5EF4-FFF2-40B4-BE49-F238E27FC236}">
                  <a16:creationId xmlns:a16="http://schemas.microsoft.com/office/drawing/2014/main" id="{40BCBBFB-8498-EC41-B27B-A0FFC744E336}"/>
                </a:ext>
              </a:extLst>
            </p:cNvPr>
            <p:cNvSpPr/>
            <p:nvPr/>
          </p:nvSpPr>
          <p:spPr>
            <a:xfrm>
              <a:off x="3757025" y="3200450"/>
              <a:ext cx="169200" cy="1752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36;p49">
              <a:extLst>
                <a:ext uri="{FF2B5EF4-FFF2-40B4-BE49-F238E27FC236}">
                  <a16:creationId xmlns:a16="http://schemas.microsoft.com/office/drawing/2014/main" id="{A0628072-3910-C849-A99E-E6C34B6D8F6D}"/>
                </a:ext>
              </a:extLst>
            </p:cNvPr>
            <p:cNvSpPr/>
            <p:nvPr/>
          </p:nvSpPr>
          <p:spPr>
            <a:xfrm>
              <a:off x="3757025" y="3352850"/>
              <a:ext cx="169200" cy="1752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37;p49">
              <a:extLst>
                <a:ext uri="{FF2B5EF4-FFF2-40B4-BE49-F238E27FC236}">
                  <a16:creationId xmlns:a16="http://schemas.microsoft.com/office/drawing/2014/main" id="{BBFFAD59-CF7F-FD4E-931B-AA41AB5A5445}"/>
                </a:ext>
              </a:extLst>
            </p:cNvPr>
            <p:cNvSpPr/>
            <p:nvPr/>
          </p:nvSpPr>
          <p:spPr>
            <a:xfrm>
              <a:off x="3757025" y="3505250"/>
              <a:ext cx="169200" cy="1752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38;p49">
              <a:extLst>
                <a:ext uri="{FF2B5EF4-FFF2-40B4-BE49-F238E27FC236}">
                  <a16:creationId xmlns:a16="http://schemas.microsoft.com/office/drawing/2014/main" id="{1943248A-9250-8945-A877-5A5E7BDB858F}"/>
                </a:ext>
              </a:extLst>
            </p:cNvPr>
            <p:cNvSpPr/>
            <p:nvPr/>
          </p:nvSpPr>
          <p:spPr>
            <a:xfrm>
              <a:off x="3757025" y="3680450"/>
              <a:ext cx="169200" cy="1752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39;p49">
              <a:extLst>
                <a:ext uri="{FF2B5EF4-FFF2-40B4-BE49-F238E27FC236}">
                  <a16:creationId xmlns:a16="http://schemas.microsoft.com/office/drawing/2014/main" id="{A5EA32C5-5A4C-2A49-BDF9-0FF29F5719C0}"/>
                </a:ext>
              </a:extLst>
            </p:cNvPr>
            <p:cNvSpPr/>
            <p:nvPr/>
          </p:nvSpPr>
          <p:spPr>
            <a:xfrm>
              <a:off x="3757025" y="3855650"/>
              <a:ext cx="169200" cy="1752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0;p49">
              <a:extLst>
                <a:ext uri="{FF2B5EF4-FFF2-40B4-BE49-F238E27FC236}">
                  <a16:creationId xmlns:a16="http://schemas.microsoft.com/office/drawing/2014/main" id="{F9285AC0-0E11-0846-AA13-56A82D98689E}"/>
                </a:ext>
              </a:extLst>
            </p:cNvPr>
            <p:cNvSpPr/>
            <p:nvPr/>
          </p:nvSpPr>
          <p:spPr>
            <a:xfrm>
              <a:off x="3757025" y="4030850"/>
              <a:ext cx="169200" cy="175200"/>
            </a:xfrm>
            <a:prstGeom prst="rect">
              <a:avLst/>
            </a:prstGeom>
            <a:solidFill>
              <a:srgbClr val="E6B8A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1;p49">
              <a:extLst>
                <a:ext uri="{FF2B5EF4-FFF2-40B4-BE49-F238E27FC236}">
                  <a16:creationId xmlns:a16="http://schemas.microsoft.com/office/drawing/2014/main" id="{F296F36A-A99A-BD43-B01B-7DD4117A5C64}"/>
                </a:ext>
              </a:extLst>
            </p:cNvPr>
            <p:cNvSpPr/>
            <p:nvPr/>
          </p:nvSpPr>
          <p:spPr>
            <a:xfrm>
              <a:off x="3757025" y="4202322"/>
              <a:ext cx="169200" cy="1752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442;p49">
            <a:extLst>
              <a:ext uri="{FF2B5EF4-FFF2-40B4-BE49-F238E27FC236}">
                <a16:creationId xmlns:a16="http://schemas.microsoft.com/office/drawing/2014/main" id="{EC3A7E32-0BC2-2048-9952-9B3CD73CC35F}"/>
              </a:ext>
            </a:extLst>
          </p:cNvPr>
          <p:cNvGrpSpPr/>
          <p:nvPr/>
        </p:nvGrpSpPr>
        <p:grpSpPr>
          <a:xfrm>
            <a:off x="6503974" y="1848462"/>
            <a:ext cx="423586" cy="4124319"/>
            <a:chOff x="7766950" y="2848409"/>
            <a:chExt cx="169200" cy="1357650"/>
          </a:xfrm>
        </p:grpSpPr>
        <p:grpSp>
          <p:nvGrpSpPr>
            <p:cNvPr id="24" name="Google Shape;443;p49">
              <a:extLst>
                <a:ext uri="{FF2B5EF4-FFF2-40B4-BE49-F238E27FC236}">
                  <a16:creationId xmlns:a16="http://schemas.microsoft.com/office/drawing/2014/main" id="{D6257E70-59BD-1E4E-8BC3-48415577F044}"/>
                </a:ext>
              </a:extLst>
            </p:cNvPr>
            <p:cNvGrpSpPr/>
            <p:nvPr/>
          </p:nvGrpSpPr>
          <p:grpSpPr>
            <a:xfrm rot="5400000">
              <a:off x="7261150" y="3531059"/>
              <a:ext cx="1180800" cy="169200"/>
              <a:chOff x="3957550" y="1152475"/>
              <a:chExt cx="1180800" cy="169200"/>
            </a:xfrm>
          </p:grpSpPr>
          <p:sp>
            <p:nvSpPr>
              <p:cNvPr id="26" name="Google Shape;444;p49">
                <a:extLst>
                  <a:ext uri="{FF2B5EF4-FFF2-40B4-BE49-F238E27FC236}">
                    <a16:creationId xmlns:a16="http://schemas.microsoft.com/office/drawing/2014/main" id="{1E81C097-36F7-8544-8A3C-126535256E96}"/>
                  </a:ext>
                </a:extLst>
              </p:cNvPr>
              <p:cNvSpPr/>
              <p:nvPr/>
            </p:nvSpPr>
            <p:spPr>
              <a:xfrm rot="-5400000">
                <a:off x="3960550" y="1149475"/>
                <a:ext cx="169200" cy="175200"/>
              </a:xfrm>
              <a:prstGeom prst="rect">
                <a:avLst/>
              </a:prstGeom>
              <a:solidFill>
                <a:srgbClr val="E6B8A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45;p49">
                <a:extLst>
                  <a:ext uri="{FF2B5EF4-FFF2-40B4-BE49-F238E27FC236}">
                    <a16:creationId xmlns:a16="http://schemas.microsoft.com/office/drawing/2014/main" id="{D14B959E-43D5-6645-8E7B-1BEF171307FB}"/>
                  </a:ext>
                </a:extLst>
              </p:cNvPr>
              <p:cNvSpPr/>
              <p:nvPr/>
            </p:nvSpPr>
            <p:spPr>
              <a:xfrm rot="-5400000">
                <a:off x="4135750" y="1149475"/>
                <a:ext cx="169200" cy="1752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46;p49">
                <a:extLst>
                  <a:ext uri="{FF2B5EF4-FFF2-40B4-BE49-F238E27FC236}">
                    <a16:creationId xmlns:a16="http://schemas.microsoft.com/office/drawing/2014/main" id="{E18E3B72-C8A8-364B-AD2B-77146DD223F9}"/>
                  </a:ext>
                </a:extLst>
              </p:cNvPr>
              <p:cNvSpPr/>
              <p:nvPr/>
            </p:nvSpPr>
            <p:spPr>
              <a:xfrm rot="-5400000">
                <a:off x="4288150" y="1149475"/>
                <a:ext cx="169200" cy="1752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47;p49">
                <a:extLst>
                  <a:ext uri="{FF2B5EF4-FFF2-40B4-BE49-F238E27FC236}">
                    <a16:creationId xmlns:a16="http://schemas.microsoft.com/office/drawing/2014/main" id="{F13EFBBD-4292-D640-AB89-9511EEE8B0BD}"/>
                  </a:ext>
                </a:extLst>
              </p:cNvPr>
              <p:cNvSpPr/>
              <p:nvPr/>
            </p:nvSpPr>
            <p:spPr>
              <a:xfrm rot="-5400000">
                <a:off x="4440550" y="1149475"/>
                <a:ext cx="169200" cy="1752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48;p49">
                <a:extLst>
                  <a:ext uri="{FF2B5EF4-FFF2-40B4-BE49-F238E27FC236}">
                    <a16:creationId xmlns:a16="http://schemas.microsoft.com/office/drawing/2014/main" id="{EF64FCFD-5461-A249-8672-F5FFDF894D52}"/>
                  </a:ext>
                </a:extLst>
              </p:cNvPr>
              <p:cNvSpPr/>
              <p:nvPr/>
            </p:nvSpPr>
            <p:spPr>
              <a:xfrm rot="-5400000">
                <a:off x="4615750" y="1149475"/>
                <a:ext cx="169200" cy="1752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49;p49">
                <a:extLst>
                  <a:ext uri="{FF2B5EF4-FFF2-40B4-BE49-F238E27FC236}">
                    <a16:creationId xmlns:a16="http://schemas.microsoft.com/office/drawing/2014/main" id="{1D94D6DA-2D0E-8645-BB6F-D07B522C8B43}"/>
                  </a:ext>
                </a:extLst>
              </p:cNvPr>
              <p:cNvSpPr/>
              <p:nvPr/>
            </p:nvSpPr>
            <p:spPr>
              <a:xfrm rot="-5400000">
                <a:off x="4790950" y="1149475"/>
                <a:ext cx="169200" cy="1752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50;p49">
                <a:extLst>
                  <a:ext uri="{FF2B5EF4-FFF2-40B4-BE49-F238E27FC236}">
                    <a16:creationId xmlns:a16="http://schemas.microsoft.com/office/drawing/2014/main" id="{5177E63E-ED24-FD40-B967-0A727962E3B1}"/>
                  </a:ext>
                </a:extLst>
              </p:cNvPr>
              <p:cNvSpPr/>
              <p:nvPr/>
            </p:nvSpPr>
            <p:spPr>
              <a:xfrm rot="-5400000">
                <a:off x="4966150" y="1149475"/>
                <a:ext cx="169200" cy="1752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" name="Google Shape;451;p49">
              <a:extLst>
                <a:ext uri="{FF2B5EF4-FFF2-40B4-BE49-F238E27FC236}">
                  <a16:creationId xmlns:a16="http://schemas.microsoft.com/office/drawing/2014/main" id="{040A79DC-F9D3-DB46-9E6E-13A2E648D8D9}"/>
                </a:ext>
              </a:extLst>
            </p:cNvPr>
            <p:cNvSpPr/>
            <p:nvPr/>
          </p:nvSpPr>
          <p:spPr>
            <a:xfrm>
              <a:off x="7766950" y="2848409"/>
              <a:ext cx="169200" cy="1752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452;p49">
            <a:extLst>
              <a:ext uri="{FF2B5EF4-FFF2-40B4-BE49-F238E27FC236}">
                <a16:creationId xmlns:a16="http://schemas.microsoft.com/office/drawing/2014/main" id="{0470C7E8-C39B-E24E-90F0-CE1E869E0B27}"/>
              </a:ext>
            </a:extLst>
          </p:cNvPr>
          <p:cNvGrpSpPr/>
          <p:nvPr/>
        </p:nvGrpSpPr>
        <p:grpSpPr>
          <a:xfrm>
            <a:off x="7374082" y="1854231"/>
            <a:ext cx="423586" cy="4119307"/>
            <a:chOff x="8426475" y="2875684"/>
            <a:chExt cx="169200" cy="1356000"/>
          </a:xfrm>
        </p:grpSpPr>
        <p:grpSp>
          <p:nvGrpSpPr>
            <p:cNvPr id="34" name="Google Shape;453;p49">
              <a:extLst>
                <a:ext uri="{FF2B5EF4-FFF2-40B4-BE49-F238E27FC236}">
                  <a16:creationId xmlns:a16="http://schemas.microsoft.com/office/drawing/2014/main" id="{DBB48A06-6456-874C-8114-B6764EF4A2A9}"/>
                </a:ext>
              </a:extLst>
            </p:cNvPr>
            <p:cNvGrpSpPr/>
            <p:nvPr/>
          </p:nvGrpSpPr>
          <p:grpSpPr>
            <a:xfrm rot="5400000">
              <a:off x="7920675" y="3556684"/>
              <a:ext cx="1180800" cy="169200"/>
              <a:chOff x="3957550" y="1152475"/>
              <a:chExt cx="1180800" cy="169200"/>
            </a:xfrm>
          </p:grpSpPr>
          <p:sp>
            <p:nvSpPr>
              <p:cNvPr id="36" name="Google Shape;454;p49">
                <a:extLst>
                  <a:ext uri="{FF2B5EF4-FFF2-40B4-BE49-F238E27FC236}">
                    <a16:creationId xmlns:a16="http://schemas.microsoft.com/office/drawing/2014/main" id="{4EBF7361-96ED-7845-ADDD-05A200A4B73E}"/>
                  </a:ext>
                </a:extLst>
              </p:cNvPr>
              <p:cNvSpPr/>
              <p:nvPr/>
            </p:nvSpPr>
            <p:spPr>
              <a:xfrm rot="-5400000">
                <a:off x="3960550" y="1149475"/>
                <a:ext cx="169200" cy="1752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55;p49">
                <a:extLst>
                  <a:ext uri="{FF2B5EF4-FFF2-40B4-BE49-F238E27FC236}">
                    <a16:creationId xmlns:a16="http://schemas.microsoft.com/office/drawing/2014/main" id="{7C8D2B81-B937-2841-9A2C-FA496F4CF5BF}"/>
                  </a:ext>
                </a:extLst>
              </p:cNvPr>
              <p:cNvSpPr/>
              <p:nvPr/>
            </p:nvSpPr>
            <p:spPr>
              <a:xfrm rot="-5400000">
                <a:off x="4135750" y="1149475"/>
                <a:ext cx="169200" cy="1752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56;p49">
                <a:extLst>
                  <a:ext uri="{FF2B5EF4-FFF2-40B4-BE49-F238E27FC236}">
                    <a16:creationId xmlns:a16="http://schemas.microsoft.com/office/drawing/2014/main" id="{1592CCAB-C7DF-B349-B741-A6F2A42D38CD}"/>
                  </a:ext>
                </a:extLst>
              </p:cNvPr>
              <p:cNvSpPr/>
              <p:nvPr/>
            </p:nvSpPr>
            <p:spPr>
              <a:xfrm rot="-5400000">
                <a:off x="4288150" y="1149475"/>
                <a:ext cx="169200" cy="1752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57;p49">
                <a:extLst>
                  <a:ext uri="{FF2B5EF4-FFF2-40B4-BE49-F238E27FC236}">
                    <a16:creationId xmlns:a16="http://schemas.microsoft.com/office/drawing/2014/main" id="{26D3662E-9BE8-4544-A214-769FC4811C9A}"/>
                  </a:ext>
                </a:extLst>
              </p:cNvPr>
              <p:cNvSpPr/>
              <p:nvPr/>
            </p:nvSpPr>
            <p:spPr>
              <a:xfrm rot="-5400000">
                <a:off x="4440550" y="1149475"/>
                <a:ext cx="169200" cy="1752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58;p49">
                <a:extLst>
                  <a:ext uri="{FF2B5EF4-FFF2-40B4-BE49-F238E27FC236}">
                    <a16:creationId xmlns:a16="http://schemas.microsoft.com/office/drawing/2014/main" id="{50155E26-1C00-E142-AD8D-7401F5C93D52}"/>
                  </a:ext>
                </a:extLst>
              </p:cNvPr>
              <p:cNvSpPr/>
              <p:nvPr/>
            </p:nvSpPr>
            <p:spPr>
              <a:xfrm rot="-5400000">
                <a:off x="4615750" y="1149475"/>
                <a:ext cx="169200" cy="1752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59;p49">
                <a:extLst>
                  <a:ext uri="{FF2B5EF4-FFF2-40B4-BE49-F238E27FC236}">
                    <a16:creationId xmlns:a16="http://schemas.microsoft.com/office/drawing/2014/main" id="{5E58C250-98EB-6A42-9302-294929FF373E}"/>
                  </a:ext>
                </a:extLst>
              </p:cNvPr>
              <p:cNvSpPr/>
              <p:nvPr/>
            </p:nvSpPr>
            <p:spPr>
              <a:xfrm rot="-5400000">
                <a:off x="4790950" y="1149475"/>
                <a:ext cx="169200" cy="1752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60;p49">
                <a:extLst>
                  <a:ext uri="{FF2B5EF4-FFF2-40B4-BE49-F238E27FC236}">
                    <a16:creationId xmlns:a16="http://schemas.microsoft.com/office/drawing/2014/main" id="{5F767E57-F81D-AB4C-A5A1-BBDA05D9F25D}"/>
                  </a:ext>
                </a:extLst>
              </p:cNvPr>
              <p:cNvSpPr/>
              <p:nvPr/>
            </p:nvSpPr>
            <p:spPr>
              <a:xfrm rot="-5400000">
                <a:off x="4966150" y="1149475"/>
                <a:ext cx="169200" cy="1752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" name="Google Shape;461;p49">
              <a:extLst>
                <a:ext uri="{FF2B5EF4-FFF2-40B4-BE49-F238E27FC236}">
                  <a16:creationId xmlns:a16="http://schemas.microsoft.com/office/drawing/2014/main" id="{1375354C-CF2F-A243-B179-ED641854225C}"/>
                </a:ext>
              </a:extLst>
            </p:cNvPr>
            <p:cNvSpPr/>
            <p:nvPr/>
          </p:nvSpPr>
          <p:spPr>
            <a:xfrm>
              <a:off x="8426475" y="2875684"/>
              <a:ext cx="169200" cy="175200"/>
            </a:xfrm>
            <a:prstGeom prst="rect">
              <a:avLst/>
            </a:prstGeom>
            <a:solidFill>
              <a:srgbClr val="E6B8A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8;p49">
            <a:extLst>
              <a:ext uri="{FF2B5EF4-FFF2-40B4-BE49-F238E27FC236}">
                <a16:creationId xmlns:a16="http://schemas.microsoft.com/office/drawing/2014/main" id="{E2A10C02-F300-7F45-8B49-ED2CF05D57D3}"/>
              </a:ext>
            </a:extLst>
          </p:cNvPr>
          <p:cNvGrpSpPr/>
          <p:nvPr/>
        </p:nvGrpSpPr>
        <p:grpSpPr>
          <a:xfrm>
            <a:off x="5631988" y="1845746"/>
            <a:ext cx="423586" cy="4124380"/>
            <a:chOff x="6091750" y="2848388"/>
            <a:chExt cx="169200" cy="1357670"/>
          </a:xfrm>
        </p:grpSpPr>
        <p:grpSp>
          <p:nvGrpSpPr>
            <p:cNvPr id="47" name="Google Shape;469;p49">
              <a:extLst>
                <a:ext uri="{FF2B5EF4-FFF2-40B4-BE49-F238E27FC236}">
                  <a16:creationId xmlns:a16="http://schemas.microsoft.com/office/drawing/2014/main" id="{DEBC400F-B5AA-004B-AC47-1B182749040B}"/>
                </a:ext>
              </a:extLst>
            </p:cNvPr>
            <p:cNvGrpSpPr/>
            <p:nvPr/>
          </p:nvGrpSpPr>
          <p:grpSpPr>
            <a:xfrm rot="5400000">
              <a:off x="5585950" y="3531059"/>
              <a:ext cx="1180800" cy="169200"/>
              <a:chOff x="3957550" y="1152475"/>
              <a:chExt cx="1180800" cy="169200"/>
            </a:xfrm>
          </p:grpSpPr>
          <p:sp>
            <p:nvSpPr>
              <p:cNvPr id="49" name="Google Shape;470;p49">
                <a:extLst>
                  <a:ext uri="{FF2B5EF4-FFF2-40B4-BE49-F238E27FC236}">
                    <a16:creationId xmlns:a16="http://schemas.microsoft.com/office/drawing/2014/main" id="{1D3606F4-FC6F-2641-8416-10DFE1E540AA}"/>
                  </a:ext>
                </a:extLst>
              </p:cNvPr>
              <p:cNvSpPr/>
              <p:nvPr/>
            </p:nvSpPr>
            <p:spPr>
              <a:xfrm rot="-5400000">
                <a:off x="3960550" y="1149475"/>
                <a:ext cx="169200" cy="1752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71;p49">
                <a:extLst>
                  <a:ext uri="{FF2B5EF4-FFF2-40B4-BE49-F238E27FC236}">
                    <a16:creationId xmlns:a16="http://schemas.microsoft.com/office/drawing/2014/main" id="{90CFA47F-E84C-C247-97C3-B4FBFF9F5FDF}"/>
                  </a:ext>
                </a:extLst>
              </p:cNvPr>
              <p:cNvSpPr/>
              <p:nvPr/>
            </p:nvSpPr>
            <p:spPr>
              <a:xfrm rot="-5400000">
                <a:off x="4135750" y="1149475"/>
                <a:ext cx="169200" cy="1752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72;p49">
                <a:extLst>
                  <a:ext uri="{FF2B5EF4-FFF2-40B4-BE49-F238E27FC236}">
                    <a16:creationId xmlns:a16="http://schemas.microsoft.com/office/drawing/2014/main" id="{CC8BF7B4-83B7-6D4F-B817-57BB2DD036EF}"/>
                  </a:ext>
                </a:extLst>
              </p:cNvPr>
              <p:cNvSpPr/>
              <p:nvPr/>
            </p:nvSpPr>
            <p:spPr>
              <a:xfrm rot="-5400000">
                <a:off x="4288150" y="1149475"/>
                <a:ext cx="169200" cy="175200"/>
              </a:xfrm>
              <a:prstGeom prst="rect">
                <a:avLst/>
              </a:prstGeom>
              <a:solidFill>
                <a:srgbClr val="E6B8A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73;p49">
                <a:extLst>
                  <a:ext uri="{FF2B5EF4-FFF2-40B4-BE49-F238E27FC236}">
                    <a16:creationId xmlns:a16="http://schemas.microsoft.com/office/drawing/2014/main" id="{BC2FB559-65A7-5D46-8FE3-863385D36D03}"/>
                  </a:ext>
                </a:extLst>
              </p:cNvPr>
              <p:cNvSpPr/>
              <p:nvPr/>
            </p:nvSpPr>
            <p:spPr>
              <a:xfrm rot="-5400000">
                <a:off x="4440550" y="1149475"/>
                <a:ext cx="169200" cy="1752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74;p49">
                <a:extLst>
                  <a:ext uri="{FF2B5EF4-FFF2-40B4-BE49-F238E27FC236}">
                    <a16:creationId xmlns:a16="http://schemas.microsoft.com/office/drawing/2014/main" id="{BED0F344-475D-EC48-8E59-4110BD0E21E5}"/>
                  </a:ext>
                </a:extLst>
              </p:cNvPr>
              <p:cNvSpPr/>
              <p:nvPr/>
            </p:nvSpPr>
            <p:spPr>
              <a:xfrm rot="-5400000">
                <a:off x="4615750" y="1149475"/>
                <a:ext cx="169200" cy="1752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75;p49">
                <a:extLst>
                  <a:ext uri="{FF2B5EF4-FFF2-40B4-BE49-F238E27FC236}">
                    <a16:creationId xmlns:a16="http://schemas.microsoft.com/office/drawing/2014/main" id="{49AFE5F6-A4EA-1D4F-9080-5758C9688B23}"/>
                  </a:ext>
                </a:extLst>
              </p:cNvPr>
              <p:cNvSpPr/>
              <p:nvPr/>
            </p:nvSpPr>
            <p:spPr>
              <a:xfrm rot="-5400000">
                <a:off x="4790950" y="1149475"/>
                <a:ext cx="169200" cy="1752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76;p49">
                <a:extLst>
                  <a:ext uri="{FF2B5EF4-FFF2-40B4-BE49-F238E27FC236}">
                    <a16:creationId xmlns:a16="http://schemas.microsoft.com/office/drawing/2014/main" id="{B915C022-E0C7-B147-BF68-C0B095371659}"/>
                  </a:ext>
                </a:extLst>
              </p:cNvPr>
              <p:cNvSpPr/>
              <p:nvPr/>
            </p:nvSpPr>
            <p:spPr>
              <a:xfrm rot="-5400000">
                <a:off x="4966150" y="1149475"/>
                <a:ext cx="169200" cy="1752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Google Shape;477;p49">
              <a:extLst>
                <a:ext uri="{FF2B5EF4-FFF2-40B4-BE49-F238E27FC236}">
                  <a16:creationId xmlns:a16="http://schemas.microsoft.com/office/drawing/2014/main" id="{F48B5739-5BFF-154E-8AD1-9B14C1CAC11C}"/>
                </a:ext>
              </a:extLst>
            </p:cNvPr>
            <p:cNvSpPr/>
            <p:nvPr/>
          </p:nvSpPr>
          <p:spPr>
            <a:xfrm>
              <a:off x="6091750" y="2848388"/>
              <a:ext cx="169200" cy="1752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478;p49">
            <a:extLst>
              <a:ext uri="{FF2B5EF4-FFF2-40B4-BE49-F238E27FC236}">
                <a16:creationId xmlns:a16="http://schemas.microsoft.com/office/drawing/2014/main" id="{0290A79C-328A-5544-B0F6-015BE5D55134}"/>
              </a:ext>
            </a:extLst>
          </p:cNvPr>
          <p:cNvGrpSpPr/>
          <p:nvPr/>
        </p:nvGrpSpPr>
        <p:grpSpPr>
          <a:xfrm>
            <a:off x="7950496" y="1854231"/>
            <a:ext cx="1498440" cy="4214422"/>
            <a:chOff x="5435842" y="855122"/>
            <a:chExt cx="598547" cy="1387310"/>
          </a:xfrm>
        </p:grpSpPr>
        <p:sp>
          <p:nvSpPr>
            <p:cNvPr id="57" name="Google Shape;479;p49">
              <a:extLst>
                <a:ext uri="{FF2B5EF4-FFF2-40B4-BE49-F238E27FC236}">
                  <a16:creationId xmlns:a16="http://schemas.microsoft.com/office/drawing/2014/main" id="{125C6B0D-CAB1-2C46-9C62-2AE6516286F7}"/>
                </a:ext>
              </a:extLst>
            </p:cNvPr>
            <p:cNvSpPr txBox="1"/>
            <p:nvPr/>
          </p:nvSpPr>
          <p:spPr>
            <a:xfrm>
              <a:off x="5458389" y="855122"/>
              <a:ext cx="434100" cy="1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latin typeface="Roboto"/>
                  <a:ea typeface="Roboto"/>
                  <a:cs typeface="Roboto"/>
                  <a:sym typeface="Roboto"/>
                </a:rPr>
                <a:t>No</a:t>
              </a:r>
              <a:endParaRPr sz="14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" name="Google Shape;480;p49">
              <a:extLst>
                <a:ext uri="{FF2B5EF4-FFF2-40B4-BE49-F238E27FC236}">
                  <a16:creationId xmlns:a16="http://schemas.microsoft.com/office/drawing/2014/main" id="{D2C8C3CE-8EBF-0449-8CF4-04D018E6DD54}"/>
                </a:ext>
              </a:extLst>
            </p:cNvPr>
            <p:cNvSpPr txBox="1"/>
            <p:nvPr/>
          </p:nvSpPr>
          <p:spPr>
            <a:xfrm>
              <a:off x="5458389" y="1019596"/>
              <a:ext cx="434100" cy="1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latin typeface="Roboto"/>
                  <a:ea typeface="Roboto"/>
                  <a:cs typeface="Roboto"/>
                  <a:sym typeface="Roboto"/>
                </a:rPr>
                <a:t>man</a:t>
              </a:r>
              <a:endParaRPr sz="14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" name="Google Shape;481;p49">
              <a:extLst>
                <a:ext uri="{FF2B5EF4-FFF2-40B4-BE49-F238E27FC236}">
                  <a16:creationId xmlns:a16="http://schemas.microsoft.com/office/drawing/2014/main" id="{2C01FEDB-2952-494D-A409-6CD2BB842221}"/>
                </a:ext>
              </a:extLst>
            </p:cNvPr>
            <p:cNvSpPr txBox="1"/>
            <p:nvPr/>
          </p:nvSpPr>
          <p:spPr>
            <a:xfrm>
              <a:off x="5458389" y="1195021"/>
              <a:ext cx="434100" cy="1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strike="sngStrike" dirty="0">
                  <a:latin typeface="Roboto"/>
                  <a:ea typeface="Roboto"/>
                  <a:cs typeface="Roboto"/>
                  <a:sym typeface="Roboto"/>
                </a:rPr>
                <a:t>likes</a:t>
              </a:r>
              <a:endParaRPr sz="1400" strike="sngStrike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" name="Google Shape;482;p49">
              <a:extLst>
                <a:ext uri="{FF2B5EF4-FFF2-40B4-BE49-F238E27FC236}">
                  <a16:creationId xmlns:a16="http://schemas.microsoft.com/office/drawing/2014/main" id="{057A6576-0A92-A04D-AF53-254CBABE7005}"/>
                </a:ext>
              </a:extLst>
            </p:cNvPr>
            <p:cNvSpPr txBox="1"/>
            <p:nvPr/>
          </p:nvSpPr>
          <p:spPr>
            <a:xfrm>
              <a:off x="5458389" y="1347421"/>
              <a:ext cx="434100" cy="1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latin typeface="Roboto"/>
                  <a:ea typeface="Roboto"/>
                  <a:cs typeface="Roboto"/>
                  <a:sym typeface="Roboto"/>
                </a:rPr>
                <a:t>is</a:t>
              </a:r>
              <a:endParaRPr sz="14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" name="Google Shape;483;p49">
              <a:extLst>
                <a:ext uri="{FF2B5EF4-FFF2-40B4-BE49-F238E27FC236}">
                  <a16:creationId xmlns:a16="http://schemas.microsoft.com/office/drawing/2014/main" id="{FFAE25F4-6FC2-1C47-AF23-C6E82EE7AE30}"/>
                </a:ext>
              </a:extLst>
            </p:cNvPr>
            <p:cNvSpPr txBox="1"/>
            <p:nvPr/>
          </p:nvSpPr>
          <p:spPr>
            <a:xfrm>
              <a:off x="5458389" y="1534864"/>
              <a:ext cx="576000" cy="1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strike="sngStrike" dirty="0">
                  <a:latin typeface="Roboto"/>
                  <a:ea typeface="Roboto"/>
                  <a:cs typeface="Roboto"/>
                  <a:sym typeface="Roboto"/>
                </a:rPr>
                <a:t>salad</a:t>
              </a:r>
              <a:endParaRPr sz="1400" strike="sngStrike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" name="Google Shape;484;p49">
              <a:extLst>
                <a:ext uri="{FF2B5EF4-FFF2-40B4-BE49-F238E27FC236}">
                  <a16:creationId xmlns:a16="http://schemas.microsoft.com/office/drawing/2014/main" id="{434EBF66-81A7-DC4A-A13B-E70EB1C4DCCC}"/>
                </a:ext>
              </a:extLst>
            </p:cNvPr>
            <p:cNvSpPr txBox="1"/>
            <p:nvPr/>
          </p:nvSpPr>
          <p:spPr>
            <a:xfrm>
              <a:off x="5435842" y="1675977"/>
              <a:ext cx="511200" cy="1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latin typeface="Roboto"/>
                  <a:ea typeface="Roboto"/>
                  <a:cs typeface="Roboto"/>
                  <a:sym typeface="Roboto"/>
                </a:rPr>
                <a:t>an</a:t>
              </a:r>
              <a:endParaRPr sz="14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" name="Google Shape;485;p49">
              <a:extLst>
                <a:ext uri="{FF2B5EF4-FFF2-40B4-BE49-F238E27FC236}">
                  <a16:creationId xmlns:a16="http://schemas.microsoft.com/office/drawing/2014/main" id="{CE0FD925-21AC-034E-B820-3345750A1D1B}"/>
                </a:ext>
              </a:extLst>
            </p:cNvPr>
            <p:cNvSpPr txBox="1"/>
            <p:nvPr/>
          </p:nvSpPr>
          <p:spPr>
            <a:xfrm>
              <a:off x="5439709" y="1859727"/>
              <a:ext cx="511200" cy="1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latin typeface="Roboto"/>
                  <a:ea typeface="Roboto"/>
                  <a:cs typeface="Roboto"/>
                  <a:sym typeface="Roboto"/>
                </a:rPr>
                <a:t>island</a:t>
              </a:r>
              <a:endParaRPr sz="14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" name="Google Shape;486;p49">
              <a:extLst>
                <a:ext uri="{FF2B5EF4-FFF2-40B4-BE49-F238E27FC236}">
                  <a16:creationId xmlns:a16="http://schemas.microsoft.com/office/drawing/2014/main" id="{DBA318F4-1707-274B-A3E1-38A7948D5FF4}"/>
                </a:ext>
              </a:extLst>
            </p:cNvPr>
            <p:cNvSpPr txBox="1"/>
            <p:nvPr/>
          </p:nvSpPr>
          <p:spPr>
            <a:xfrm>
              <a:off x="5458389" y="2050132"/>
              <a:ext cx="511200" cy="1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strike="sngStrike" dirty="0">
                  <a:latin typeface="Roboto"/>
                  <a:ea typeface="Roboto"/>
                  <a:cs typeface="Roboto"/>
                  <a:sym typeface="Roboto"/>
                </a:rPr>
                <a:t>leaves</a:t>
              </a:r>
              <a:endParaRPr sz="1400" strike="sngStrike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0611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C7721-533B-F444-BA12-F03A9595C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22DFC-06BB-784D-A84B-40C5269D42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4638" y="2384742"/>
            <a:ext cx="9296874" cy="4173450"/>
          </a:xfrm>
        </p:spPr>
        <p:txBody>
          <a:bodyPr/>
          <a:lstStyle/>
          <a:p>
            <a:r>
              <a:rPr lang="en-US" dirty="0"/>
              <a:t>Vocabulary</a:t>
            </a:r>
          </a:p>
          <a:p>
            <a:r>
              <a:rPr lang="en-US" dirty="0"/>
              <a:t>No man is an island</a:t>
            </a:r>
          </a:p>
          <a:p>
            <a:r>
              <a:rPr lang="en-US" dirty="0"/>
              <a:t>No news is good news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TF: the count of times a term appears in a phrase.</a:t>
            </a:r>
          </a:p>
          <a:p>
            <a:r>
              <a:rPr lang="en-US" dirty="0"/>
              <a:t>Vocabulary: the set of words in the corpus of text</a:t>
            </a:r>
          </a:p>
          <a:p>
            <a:endParaRPr lang="en-US" dirty="0"/>
          </a:p>
          <a:p>
            <a:r>
              <a:rPr lang="en-US" b="1" dirty="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-US" dirty="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sklearn.feature_extraction.text</a:t>
            </a:r>
            <a:r>
              <a:rPr lang="en-US" dirty="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-US" dirty="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CountVectorizer</a:t>
            </a:r>
            <a:endParaRPr lang="en-US" dirty="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4B27BA-7CA4-CD48-9227-AF581A7F4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077590"/>
              </p:ext>
            </p:extLst>
          </p:nvPr>
        </p:nvGraphicFramePr>
        <p:xfrm>
          <a:off x="3847102" y="2384741"/>
          <a:ext cx="6347782" cy="1213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826">
                  <a:extLst>
                    <a:ext uri="{9D8B030D-6E8A-4147-A177-3AD203B41FA5}">
                      <a16:colId xmlns:a16="http://schemas.microsoft.com/office/drawing/2014/main" val="1713152930"/>
                    </a:ext>
                  </a:extLst>
                </a:gridCol>
                <a:gridCol w="906826">
                  <a:extLst>
                    <a:ext uri="{9D8B030D-6E8A-4147-A177-3AD203B41FA5}">
                      <a16:colId xmlns:a16="http://schemas.microsoft.com/office/drawing/2014/main" val="4162245661"/>
                    </a:ext>
                  </a:extLst>
                </a:gridCol>
                <a:gridCol w="906826">
                  <a:extLst>
                    <a:ext uri="{9D8B030D-6E8A-4147-A177-3AD203B41FA5}">
                      <a16:colId xmlns:a16="http://schemas.microsoft.com/office/drawing/2014/main" val="1678673925"/>
                    </a:ext>
                  </a:extLst>
                </a:gridCol>
                <a:gridCol w="906826">
                  <a:extLst>
                    <a:ext uri="{9D8B030D-6E8A-4147-A177-3AD203B41FA5}">
                      <a16:colId xmlns:a16="http://schemas.microsoft.com/office/drawing/2014/main" val="3158953806"/>
                    </a:ext>
                  </a:extLst>
                </a:gridCol>
                <a:gridCol w="906826">
                  <a:extLst>
                    <a:ext uri="{9D8B030D-6E8A-4147-A177-3AD203B41FA5}">
                      <a16:colId xmlns:a16="http://schemas.microsoft.com/office/drawing/2014/main" val="1767877645"/>
                    </a:ext>
                  </a:extLst>
                </a:gridCol>
                <a:gridCol w="906826">
                  <a:extLst>
                    <a:ext uri="{9D8B030D-6E8A-4147-A177-3AD203B41FA5}">
                      <a16:colId xmlns:a16="http://schemas.microsoft.com/office/drawing/2014/main" val="2260642753"/>
                    </a:ext>
                  </a:extLst>
                </a:gridCol>
                <a:gridCol w="906826">
                  <a:extLst>
                    <a:ext uri="{9D8B030D-6E8A-4147-A177-3AD203B41FA5}">
                      <a16:colId xmlns:a16="http://schemas.microsoft.com/office/drawing/2014/main" val="4087049837"/>
                    </a:ext>
                  </a:extLst>
                </a:gridCol>
              </a:tblGrid>
              <a:tr h="404494">
                <a:tc>
                  <a:txBody>
                    <a:bodyPr/>
                    <a:lstStyle/>
                    <a:p>
                      <a:r>
                        <a:rPr lang="en-US" dirty="0"/>
                        <a:t>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756394"/>
                  </a:ext>
                </a:extLst>
              </a:tr>
              <a:tr h="40449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58730"/>
                  </a:ext>
                </a:extLst>
              </a:tr>
              <a:tr h="40449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914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380165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C7721-533B-F444-BA12-F03A9595C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 Frequency</a:t>
            </a:r>
            <a:br>
              <a:rPr lang="en-US" dirty="0"/>
            </a:br>
            <a:r>
              <a:rPr lang="en-US" dirty="0"/>
              <a:t>Inverse Document Frequency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B22DFC-06BB-784D-A84B-40C5269D42D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74638" y="2384742"/>
                <a:ext cx="9296874" cy="4445576"/>
              </a:xfrm>
            </p:spPr>
            <p:txBody>
              <a:bodyPr/>
              <a:lstStyle/>
              <a:p>
                <a:r>
                  <a:rPr lang="en-US" dirty="0"/>
                  <a:t>Vocabulary</a:t>
                </a:r>
              </a:p>
              <a:p>
                <a:r>
                  <a:rPr lang="en-US" dirty="0"/>
                  <a:t>No man is an island</a:t>
                </a:r>
              </a:p>
              <a:p>
                <a:r>
                  <a:rPr lang="en-US" dirty="0"/>
                  <a:t>No news is good news</a:t>
                </a:r>
              </a:p>
              <a:p>
                <a:endParaRPr lang="en-US" dirty="0"/>
              </a:p>
              <a:p>
                <a:r>
                  <a:rPr lang="en-US" dirty="0"/>
                  <a:t>Widely used to compute relevance scores in search: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𝑡𝑓𝑖𝑑𝑓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rgbClr val="00800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from</a:t>
                </a:r>
                <a:r>
                  <a:rPr lang="en-US" dirty="0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</a:t>
                </a:r>
                <a:r>
                  <a:rPr lang="en-US" b="1" dirty="0" err="1">
                    <a:solidFill>
                      <a:srgbClr val="0000FF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sklearn.feature_extraction.text</a:t>
                </a:r>
                <a:r>
                  <a:rPr lang="en-US" dirty="0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</a:t>
                </a:r>
                <a:r>
                  <a:rPr lang="en-US" b="1" dirty="0">
                    <a:solidFill>
                      <a:srgbClr val="00800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import</a:t>
                </a:r>
                <a:r>
                  <a:rPr lang="en-US" dirty="0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</a:t>
                </a:r>
                <a:r>
                  <a:rPr lang="en-US" dirty="0" err="1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TfidfVectorizer</a:t>
                </a:r>
                <a:endParaRPr lang="en-US" dirty="0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B22DFC-06BB-784D-A84B-40C5269D42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74638" y="2384742"/>
                <a:ext cx="9296874" cy="4445576"/>
              </a:xfrm>
              <a:blipFill>
                <a:blip r:embed="rId2"/>
                <a:stretch>
                  <a:fillRect l="-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4B27BA-7CA4-CD48-9227-AF581A7F4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928729"/>
              </p:ext>
            </p:extLst>
          </p:nvPr>
        </p:nvGraphicFramePr>
        <p:xfrm>
          <a:off x="3847102" y="2384741"/>
          <a:ext cx="6347782" cy="1213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826">
                  <a:extLst>
                    <a:ext uri="{9D8B030D-6E8A-4147-A177-3AD203B41FA5}">
                      <a16:colId xmlns:a16="http://schemas.microsoft.com/office/drawing/2014/main" val="1713152930"/>
                    </a:ext>
                  </a:extLst>
                </a:gridCol>
                <a:gridCol w="906826">
                  <a:extLst>
                    <a:ext uri="{9D8B030D-6E8A-4147-A177-3AD203B41FA5}">
                      <a16:colId xmlns:a16="http://schemas.microsoft.com/office/drawing/2014/main" val="4162245661"/>
                    </a:ext>
                  </a:extLst>
                </a:gridCol>
                <a:gridCol w="906826">
                  <a:extLst>
                    <a:ext uri="{9D8B030D-6E8A-4147-A177-3AD203B41FA5}">
                      <a16:colId xmlns:a16="http://schemas.microsoft.com/office/drawing/2014/main" val="1678673925"/>
                    </a:ext>
                  </a:extLst>
                </a:gridCol>
                <a:gridCol w="906826">
                  <a:extLst>
                    <a:ext uri="{9D8B030D-6E8A-4147-A177-3AD203B41FA5}">
                      <a16:colId xmlns:a16="http://schemas.microsoft.com/office/drawing/2014/main" val="3158953806"/>
                    </a:ext>
                  </a:extLst>
                </a:gridCol>
                <a:gridCol w="906826">
                  <a:extLst>
                    <a:ext uri="{9D8B030D-6E8A-4147-A177-3AD203B41FA5}">
                      <a16:colId xmlns:a16="http://schemas.microsoft.com/office/drawing/2014/main" val="1767877645"/>
                    </a:ext>
                  </a:extLst>
                </a:gridCol>
                <a:gridCol w="906826">
                  <a:extLst>
                    <a:ext uri="{9D8B030D-6E8A-4147-A177-3AD203B41FA5}">
                      <a16:colId xmlns:a16="http://schemas.microsoft.com/office/drawing/2014/main" val="2260642753"/>
                    </a:ext>
                  </a:extLst>
                </a:gridCol>
                <a:gridCol w="906826">
                  <a:extLst>
                    <a:ext uri="{9D8B030D-6E8A-4147-A177-3AD203B41FA5}">
                      <a16:colId xmlns:a16="http://schemas.microsoft.com/office/drawing/2014/main" val="4087049837"/>
                    </a:ext>
                  </a:extLst>
                </a:gridCol>
              </a:tblGrid>
              <a:tr h="404494">
                <a:tc>
                  <a:txBody>
                    <a:bodyPr/>
                    <a:lstStyle/>
                    <a:p>
                      <a:r>
                        <a:rPr lang="en-US" dirty="0"/>
                        <a:t>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756394"/>
                  </a:ext>
                </a:extLst>
              </a:tr>
              <a:tr h="404494"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58730"/>
                  </a:ext>
                </a:extLst>
              </a:tr>
              <a:tr h="40449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914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64104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174EC1-1FD3-F149-9A88-1CB44EA5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0C773-B977-DE4C-BB89-8D5EF079B3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4638" y="2597162"/>
            <a:ext cx="9142494" cy="1476074"/>
          </a:xfrm>
        </p:spPr>
        <p:txBody>
          <a:bodyPr>
            <a:normAutofit/>
          </a:bodyPr>
          <a:lstStyle/>
          <a:p>
            <a:r>
              <a:rPr lang="en-US" dirty="0"/>
              <a:t>Mapping of words, phrases and documents to dense vectors of real numbers.</a:t>
            </a:r>
          </a:p>
          <a:p>
            <a:r>
              <a:rPr lang="en-US" dirty="0"/>
              <a:t>Output is a vocabulary (a set) of such mappings</a:t>
            </a:r>
          </a:p>
        </p:txBody>
      </p:sp>
    </p:spTree>
    <p:extLst>
      <p:ext uri="{BB962C8B-B14F-4D97-AF65-F5344CB8AC3E}">
        <p14:creationId xmlns:p14="http://schemas.microsoft.com/office/powerpoint/2010/main" val="370773365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Vector Space Models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1469" y="1323772"/>
            <a:ext cx="11277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Represent an item (e.g., word) as a Vector of numbers.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banana	 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522" y="2505399"/>
            <a:ext cx="8624038" cy="74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515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Vector Space Models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1469" y="1323772"/>
            <a:ext cx="1127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Represent an item (e.g., word) as a Vector of numbers.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banana	 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The vector can correspond to documents in which the word occurs.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263" y="2445011"/>
            <a:ext cx="8753063" cy="150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070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Vector Space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1469" y="1323772"/>
                <a:ext cx="11277600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  <a:latin typeface="+mj-lt"/>
                  </a:rPr>
                  <a:t>Represent an item (e.g., word) as a Vector of numbers.</a:t>
                </a:r>
              </a:p>
              <a:p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  <a:p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  <a:latin typeface="+mj-lt"/>
                  </a:rPr>
                  <a:t>banana	 </a:t>
                </a:r>
              </a:p>
              <a:p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  <a:p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  <a:p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  <a:p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  <a:latin typeface="+mj-lt"/>
                  </a:rPr>
                  <a:t>The vector can correspond to neighboring word context.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𝑒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𝑔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., “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𝑦𝑒𝑙𝑙𝑜𝑤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  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𝑏𝑎𝑛𝑎𝑛𝑎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  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𝑔𝑟𝑜𝑤𝑠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  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𝑜𝑛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   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𝑡𝑟𝑒𝑒𝑠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    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𝑖𝑛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   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𝑎𝑓𝑟𝑖𝑐𝑎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”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  <a:latin typeface="+mj-lt"/>
                  </a:rPr>
                  <a:t>                            -1	   0	      +1     +2</a:t>
                </a:r>
                <a:r>
                  <a:rPr lang="en-US" sz="2800" dirty="0">
                    <a:latin typeface="+mj-lt"/>
                  </a:rPr>
                  <a:t>    </a:t>
                </a:r>
                <a:r>
                  <a:rPr lang="en-US" sz="2800" dirty="0">
                    <a:solidFill>
                      <a:schemeClr val="tx1"/>
                    </a:solidFill>
                    <a:latin typeface="+mj-lt"/>
                  </a:rPr>
                  <a:t>+3	    +4     +5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9" y="1323772"/>
                <a:ext cx="11277600" cy="4832092"/>
              </a:xfrm>
              <a:prstGeom prst="rect">
                <a:avLst/>
              </a:prstGeom>
              <a:blipFill rotWithShape="1">
                <a:blip r:embed="rId3"/>
                <a:stretch>
                  <a:fillRect l="-1081" t="-1261" b="-2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111" y="2546929"/>
            <a:ext cx="8724486" cy="156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724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2.xml><?xml version="1.0" encoding="utf-8"?>
<a:theme xmlns:a="http://schemas.openxmlformats.org/drawingml/2006/main" name="1_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3.xml><?xml version="1.0" encoding="utf-8"?>
<a:theme xmlns:a="http://schemas.openxmlformats.org/drawingml/2006/main" name="2_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4.xml><?xml version="1.0" encoding="utf-8"?>
<a:theme xmlns:a="http://schemas.openxmlformats.org/drawingml/2006/main" name="FY15 Enterprise identity theme">
  <a:themeElements>
    <a:clrScheme name="Custom 30">
      <a:dk1>
        <a:srgbClr val="505050"/>
      </a:dk1>
      <a:lt1>
        <a:sysClr val="window" lastClr="FFFFFF"/>
      </a:lt1>
      <a:dk2>
        <a:srgbClr val="0072C6"/>
      </a:dk2>
      <a:lt2>
        <a:srgbClr val="002050"/>
      </a:lt2>
      <a:accent1>
        <a:srgbClr val="7FBA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969696"/>
      </a:accent5>
      <a:accent6>
        <a:srgbClr val="D2D2D2"/>
      </a:accent6>
      <a:hlink>
        <a:srgbClr val="505050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5 EPG Presentation Template_16x9_Light_042914" id="{F3AC482D-D5FE-4C12-8E0E-EA8972E3C93B}" vid="{33523C68-E248-4A1F-A64D-A892E9B2A2BC}"/>
    </a:ext>
  </a:extLst>
</a:theme>
</file>

<file path=ppt/theme/theme5.xml><?xml version="1.0" encoding="utf-8"?>
<a:theme xmlns:a="http://schemas.openxmlformats.org/drawingml/2006/main" name="1_Windows Server">
  <a:themeElements>
    <a:clrScheme name="SQL Server">
      <a:dk1>
        <a:srgbClr val="505050"/>
      </a:dk1>
      <a:lt1>
        <a:srgbClr val="FFFFFF"/>
      </a:lt1>
      <a:dk2>
        <a:srgbClr val="BA141A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F2F2F2"/>
      </a:hlink>
      <a:folHlink>
        <a:srgbClr val="F2F2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5FC80AC6-014F-43DA-AA47-AE26B0C097B8}"/>
    </a:ext>
  </a:extLst>
</a:theme>
</file>

<file path=ppt/theme/theme6.xml><?xml version="1.0" encoding="utf-8"?>
<a:theme xmlns:a="http://schemas.openxmlformats.org/drawingml/2006/main" name="2_Windows Server">
  <a:themeElements>
    <a:clrScheme name="Custom 1">
      <a:dk1>
        <a:srgbClr val="505050"/>
      </a:dk1>
      <a:lt1>
        <a:srgbClr val="FFFFFF"/>
      </a:lt1>
      <a:dk2>
        <a:srgbClr val="BA141A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72C6"/>
      </a:hlink>
      <a:folHlink>
        <a:srgbClr val="F2F2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5FC80AC6-014F-43DA-AA47-AE26B0C097B8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79205F35F1AF40BCD07C4F58D4AC80" ma:contentTypeVersion="6" ma:contentTypeDescription="Create a new document." ma:contentTypeScope="" ma:versionID="a386001cfb475e71d9c289d83f4224ff">
  <xsd:schema xmlns:xsd="http://www.w3.org/2001/XMLSchema" xmlns:xs="http://www.w3.org/2001/XMLSchema" xmlns:p="http://schemas.microsoft.com/office/2006/metadata/properties" xmlns:ns1="http://schemas.microsoft.com/sharepoint/v3" xmlns:ns2="9bc6b55d-a734-43bd-8eab-fb065c703cf5" targetNamespace="http://schemas.microsoft.com/office/2006/metadata/properties" ma:root="true" ma:fieldsID="56d52bee22a2d005e8866caae1afc15c" ns1:_="" ns2:_="">
    <xsd:import namespace="http://schemas.microsoft.com/sharepoint/v3"/>
    <xsd:import namespace="9bc6b55d-a734-43bd-8eab-fb065c703cf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c6b55d-a734-43bd-8eab-fb065c703cf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CB9E75-A460-42D0-BC11-EC531E59AB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83C830-5CE3-494B-8273-D209C7DDB282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9bc6b55d-a734-43bd-8eab-fb065c703cf5"/>
    <ds:schemaRef ds:uri="http://purl.org/dc/dcmitype/"/>
    <ds:schemaRef ds:uri="http://schemas.microsoft.com/office/infopath/2007/PartnerControls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5C990B1-552C-4BC2-8F55-9992DEBD0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bc6b55d-a734-43bd-8eab-fb065c703c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Cortana%20Analytics_v1</Template>
  <TotalTime>0</TotalTime>
  <Words>1686</Words>
  <Application>Microsoft Macintosh PowerPoint</Application>
  <PresentationFormat>Custom</PresentationFormat>
  <Paragraphs>345</Paragraphs>
  <Slides>29</Slides>
  <Notes>18</Notes>
  <HiddenSlides>1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7" baseType="lpstr">
      <vt:lpstr>Arial</vt:lpstr>
      <vt:lpstr>Calibri</vt:lpstr>
      <vt:lpstr>Cambria Math</vt:lpstr>
      <vt:lpstr>Consolas</vt:lpstr>
      <vt:lpstr>Courier New</vt:lpstr>
      <vt:lpstr>Roboto</vt:lpstr>
      <vt:lpstr>Roboto Mono</vt:lpstr>
      <vt:lpstr>Segoe UI</vt:lpstr>
      <vt:lpstr>Segoe UI Light</vt:lpstr>
      <vt:lpstr>Times</vt:lpstr>
      <vt:lpstr>Wingdings</vt:lpstr>
      <vt:lpstr>COLOR TEMPLATE</vt:lpstr>
      <vt:lpstr>1_WHITE TEMPLATE</vt:lpstr>
      <vt:lpstr>2_WHITE TEMPLATE</vt:lpstr>
      <vt:lpstr>FY15 Enterprise identity theme</vt:lpstr>
      <vt:lpstr>1_Windows Server</vt:lpstr>
      <vt:lpstr>2_Windows Server</vt:lpstr>
      <vt:lpstr>think-cell Slide</vt:lpstr>
      <vt:lpstr>Encoding &amp; Embedding</vt:lpstr>
      <vt:lpstr>Encoding</vt:lpstr>
      <vt:lpstr>One-Hot Encoding</vt:lpstr>
      <vt:lpstr>Term Frequency</vt:lpstr>
      <vt:lpstr>Term Frequency Inverse Document Frequency</vt:lpstr>
      <vt:lpstr>Word Embedding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Word2Vec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2016-06-29T18:21:09Z</dcterms:created>
  <dcterms:modified xsi:type="dcterms:W3CDTF">2019-11-16T03:19:55Z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0x0101009D79205F35F1AF40BCD07C4F58D4AC80</vt:lpwstr>
  </property>
  <property fmtid="{D5CDD505-2E9C-101B-9397-08002B2CF9AE}" pid="3" name="Tfs.IsStoryboard">
    <vt:bool>true</vt:bool>
  </property>
</Properties>
</file>